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4_6AF4B69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30FF38-4A0C-3C9C-98F7-BE17FB3BB51E}" name="Edward Bartlett" initials="EB" userId="d9d8c08b4ac2613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Bartlett" userId="d9d8c08b4ac26139" providerId="LiveId" clId="{179C8B66-C674-4CDA-8100-6408DEF76C69}"/>
    <pc:docChg chg="custSel addSld delSld modSld sldOrd">
      <pc:chgData name="Edward Bartlett" userId="d9d8c08b4ac26139" providerId="LiveId" clId="{179C8B66-C674-4CDA-8100-6408DEF76C69}" dt="2026-03-16T21:18:12.158" v="279" actId="2696"/>
      <pc:docMkLst>
        <pc:docMk/>
      </pc:docMkLst>
      <pc:sldChg chg="modSp mod">
        <pc:chgData name="Edward Bartlett" userId="d9d8c08b4ac26139" providerId="LiveId" clId="{179C8B66-C674-4CDA-8100-6408DEF76C69}" dt="2026-03-16T21:09:47.319" v="57" actId="20577"/>
        <pc:sldMkLst>
          <pc:docMk/>
          <pc:sldMk cId="3676520788" sldId="265"/>
        </pc:sldMkLst>
        <pc:spChg chg="mod">
          <ac:chgData name="Edward Bartlett" userId="d9d8c08b4ac26139" providerId="LiveId" clId="{179C8B66-C674-4CDA-8100-6408DEF76C69}" dt="2026-03-16T21:09:47.319" v="57" actId="20577"/>
          <ac:spMkLst>
            <pc:docMk/>
            <pc:sldMk cId="3676520788" sldId="265"/>
            <ac:spMk id="2" creationId="{44C45298-8699-0E7C-45CE-AF6DDE529D39}"/>
          </ac:spMkLst>
        </pc:spChg>
      </pc:sldChg>
      <pc:sldChg chg="modSp mod">
        <pc:chgData name="Edward Bartlett" userId="d9d8c08b4ac26139" providerId="LiveId" clId="{179C8B66-C674-4CDA-8100-6408DEF76C69}" dt="2026-03-16T21:09:07.934" v="38" actId="20577"/>
        <pc:sldMkLst>
          <pc:docMk/>
          <pc:sldMk cId="3401678176" sldId="266"/>
        </pc:sldMkLst>
        <pc:spChg chg="mod">
          <ac:chgData name="Edward Bartlett" userId="d9d8c08b4ac26139" providerId="LiveId" clId="{179C8B66-C674-4CDA-8100-6408DEF76C69}" dt="2026-03-16T21:09:07.934" v="38" actId="20577"/>
          <ac:spMkLst>
            <pc:docMk/>
            <pc:sldMk cId="3401678176" sldId="266"/>
            <ac:spMk id="3" creationId="{9B16E7C8-B57A-4D57-2C96-C2A88087030A}"/>
          </ac:spMkLst>
        </pc:spChg>
        <pc:spChg chg="mod">
          <ac:chgData name="Edward Bartlett" userId="d9d8c08b4ac26139" providerId="LiveId" clId="{179C8B66-C674-4CDA-8100-6408DEF76C69}" dt="2026-03-16T21:08:40.755" v="36" actId="20577"/>
          <ac:spMkLst>
            <pc:docMk/>
            <pc:sldMk cId="3401678176" sldId="266"/>
            <ac:spMk id="5" creationId="{2829AB06-8FCE-A695-8C84-ECD22259C895}"/>
          </ac:spMkLst>
        </pc:spChg>
      </pc:sldChg>
      <pc:sldChg chg="del ord">
        <pc:chgData name="Edward Bartlett" userId="d9d8c08b4ac26139" providerId="LiveId" clId="{179C8B66-C674-4CDA-8100-6408DEF76C69}" dt="2026-03-16T21:18:12.158" v="279" actId="2696"/>
        <pc:sldMkLst>
          <pc:docMk/>
          <pc:sldMk cId="1043997998" sldId="267"/>
        </pc:sldMkLst>
      </pc:sldChg>
      <pc:sldChg chg="addSp modSp new mod ord">
        <pc:chgData name="Edward Bartlett" userId="d9d8c08b4ac26139" providerId="LiveId" clId="{179C8B66-C674-4CDA-8100-6408DEF76C69}" dt="2026-03-16T21:17:58.640" v="278" actId="20577"/>
        <pc:sldMkLst>
          <pc:docMk/>
          <pc:sldMk cId="1575172099" sldId="268"/>
        </pc:sldMkLst>
        <pc:spChg chg="mod">
          <ac:chgData name="Edward Bartlett" userId="d9d8c08b4ac26139" providerId="LiveId" clId="{179C8B66-C674-4CDA-8100-6408DEF76C69}" dt="2026-03-16T21:15:28.417" v="113" actId="20577"/>
          <ac:spMkLst>
            <pc:docMk/>
            <pc:sldMk cId="1575172099" sldId="268"/>
            <ac:spMk id="2" creationId="{B35824B9-8C1F-8457-A387-E19BBA92BCC4}"/>
          </ac:spMkLst>
        </pc:spChg>
        <pc:spChg chg="mod">
          <ac:chgData name="Edward Bartlett" userId="d9d8c08b4ac26139" providerId="LiveId" clId="{179C8B66-C674-4CDA-8100-6408DEF76C69}" dt="2026-03-16T21:17:58.640" v="278" actId="20577"/>
          <ac:spMkLst>
            <pc:docMk/>
            <pc:sldMk cId="1575172099" sldId="268"/>
            <ac:spMk id="3" creationId="{B47CE89E-5679-54A2-E91A-AB51196BA86D}"/>
          </ac:spMkLst>
        </pc:spChg>
        <pc:picChg chg="add mod">
          <ac:chgData name="Edward Bartlett" userId="d9d8c08b4ac26139" providerId="LiveId" clId="{179C8B66-C674-4CDA-8100-6408DEF76C69}" dt="2026-03-16T21:16:59.754" v="267" actId="1076"/>
          <ac:picMkLst>
            <pc:docMk/>
            <pc:sldMk cId="1575172099" sldId="268"/>
            <ac:picMk id="5" creationId="{9AEBC8D8-B786-AFA9-F04C-AADFF4A2C7EF}"/>
          </ac:picMkLst>
        </pc:picChg>
      </pc:sldChg>
    </pc:docChg>
  </pc:docChgLst>
</pc:chgInfo>
</file>

<file path=ppt/comments/modernComment_104_6AF4B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5B1176-267E-4F37-A16C-2095C8F3FCAA}" authorId="{7230FF38-4A0C-3C9C-98F7-BE17FB3BB51E}" created="2026-03-16T20:12:51.908">
    <pc:sldMkLst xmlns:pc="http://schemas.microsoft.com/office/powerpoint/2013/main/command">
      <pc:docMk/>
      <pc:sldMk cId="112151401" sldId="260"/>
    </pc:sldMkLst>
    <p188:txBody>
      <a:bodyPr/>
      <a:lstStyle/>
      <a:p>
        <a:r>
          <a:rPr lang="en-US"/>
          <a:t>Over the years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4_6AF4B6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day.ie/ireland-leads-way-national-action-plan-mens-health-sets-global-preceden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The Power </a:t>
            </a:r>
            <a:r>
              <a:rPr lang="en-US" dirty="0"/>
              <a:t>of Men’s Health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 Council for men and boys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B31BF-3768-D90B-3A59-D1B30E90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Office of Men’s Health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6E7C8-B57A-4D57-2C96-C2A880870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546" y="3040655"/>
            <a:ext cx="4964934" cy="2828437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Coalition of Organizations: </a:t>
            </a:r>
          </a:p>
          <a:p>
            <a:r>
              <a:rPr lang="en-US" sz="5600" dirty="0"/>
              <a:t>American College of Lifestyle Medicine, Men’s Health Member Interest Group</a:t>
            </a:r>
          </a:p>
          <a:p>
            <a:r>
              <a:rPr lang="en-US" sz="5600" dirty="0"/>
              <a:t>American Men’s Health Nursing Alliance</a:t>
            </a:r>
          </a:p>
          <a:p>
            <a:r>
              <a:rPr lang="en-US" sz="5600" dirty="0"/>
              <a:t>Foundation for Male Studies</a:t>
            </a:r>
          </a:p>
          <a:p>
            <a:r>
              <a:rPr lang="en-US" sz="5600" dirty="0"/>
              <a:t>Healthy Men, Inc.</a:t>
            </a:r>
          </a:p>
          <a:p>
            <a:r>
              <a:rPr lang="en-US" sz="5600" dirty="0"/>
              <a:t>John Henry Institute on Black Men’s Health and Policy Innovation</a:t>
            </a:r>
          </a:p>
          <a:p>
            <a:r>
              <a:rPr lang="en-US" sz="5600" dirty="0"/>
              <a:t>Men Are Good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9AB06-8FCE-A695-8C84-ECD22259C895}"/>
              </a:ext>
            </a:extLst>
          </p:cNvPr>
          <p:cNvSpPr txBox="1"/>
          <p:nvPr/>
        </p:nvSpPr>
        <p:spPr>
          <a:xfrm>
            <a:off x="1131065" y="2241398"/>
            <a:ext cx="4807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Legislation: State of Men’s Health Act: H.R. 7602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5E5F3C-6DC8-A62E-0CA4-97FAE1CA7122}"/>
              </a:ext>
            </a:extLst>
          </p:cNvPr>
          <p:cNvSpPr txBox="1">
            <a:spLocks/>
          </p:cNvSpPr>
          <p:nvPr/>
        </p:nvSpPr>
        <p:spPr>
          <a:xfrm>
            <a:off x="6257581" y="3429000"/>
            <a:ext cx="5310129" cy="25924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Men’s Health Program at Metropolitan State University, Denver</a:t>
            </a:r>
          </a:p>
          <a:p>
            <a:r>
              <a:rPr lang="en-US" sz="1400" dirty="0"/>
              <a:t>National Coalition for Men</a:t>
            </a:r>
          </a:p>
          <a:p>
            <a:r>
              <a:rPr lang="en-US" sz="1400" dirty="0"/>
              <a:t>SAVE</a:t>
            </a:r>
          </a:p>
          <a:p>
            <a:r>
              <a:rPr lang="en-US" sz="1400" dirty="0"/>
              <a:t>Washington Initiative for Boys and Men</a:t>
            </a:r>
          </a:p>
          <a:p>
            <a:r>
              <a:rPr lang="en-US" sz="1400" dirty="0"/>
              <a:t>Working Well With Men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7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27E4-130E-D943-EB30-73C704BF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Globally, men’s health has lagged behind the health of women.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92B0A9-1E8F-7A06-8B0F-291990412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6587" y="2108200"/>
            <a:ext cx="5199961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8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3AE70-A2C2-6A11-057F-96A11997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 were not ‘excluded’ or ‘underrepresented’ in medical research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1B7602-04DC-4D03-7EF9-74A2DB3C1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1509" y="1935088"/>
            <a:ext cx="4763904" cy="4408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C2E9D9-5B71-0C22-A084-D94A44FE34CA}"/>
              </a:ext>
            </a:extLst>
          </p:cNvPr>
          <p:cNvSpPr txBox="1"/>
          <p:nvPr/>
        </p:nvSpPr>
        <p:spPr>
          <a:xfrm>
            <a:off x="1097280" y="2337408"/>
            <a:ext cx="27586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63737"/>
                </a:solidFill>
                <a:latin typeface="Spectral"/>
              </a:rPr>
              <a:t>O</a:t>
            </a:r>
            <a:r>
              <a:rPr lang="en-US" b="0" i="0" dirty="0">
                <a:solidFill>
                  <a:srgbClr val="363737"/>
                </a:solidFill>
                <a:effectLst/>
                <a:latin typeface="Spectral"/>
              </a:rPr>
              <a:t>ver a 28-year period, females made up 58% of participants in NIH-funded research trials.</a:t>
            </a:r>
          </a:p>
          <a:p>
            <a:endParaRPr lang="en-US" dirty="0">
              <a:solidFill>
                <a:srgbClr val="363737"/>
              </a:solidFill>
              <a:latin typeface="Spectral"/>
            </a:endParaRPr>
          </a:p>
          <a:p>
            <a:r>
              <a:rPr lang="en-US" dirty="0">
                <a:solidFill>
                  <a:srgbClr val="363737"/>
                </a:solidFill>
                <a:latin typeface="Spectral"/>
              </a:rPr>
              <a:t>Source: The Nuzzo Letter, April 17,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9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8944-D6F5-499E-65D7-542DA7704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Women’s health research has received more funding than men’s health research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4902AB-DEC0-5D50-C28F-6F7434B66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2247" y="2108200"/>
            <a:ext cx="4127832" cy="3760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4D9495-C554-CB7C-A706-B0A700EA5C80}"/>
              </a:ext>
            </a:extLst>
          </p:cNvPr>
          <p:cNvSpPr txBox="1"/>
          <p:nvPr/>
        </p:nvSpPr>
        <p:spPr>
          <a:xfrm>
            <a:off x="1097280" y="2337408"/>
            <a:ext cx="27586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63737"/>
                </a:solidFill>
                <a:latin typeface="Spectral"/>
              </a:rPr>
              <a:t>Women’s health research has received twice as much funding as men’s health research.</a:t>
            </a:r>
            <a:endParaRPr lang="en-US" b="0" i="0" dirty="0">
              <a:solidFill>
                <a:srgbClr val="363737"/>
              </a:solidFill>
              <a:effectLst/>
              <a:latin typeface="Spectral"/>
            </a:endParaRPr>
          </a:p>
          <a:p>
            <a:endParaRPr lang="en-US" dirty="0">
              <a:solidFill>
                <a:srgbClr val="363737"/>
              </a:solidFill>
              <a:latin typeface="Spectral"/>
            </a:endParaRPr>
          </a:p>
          <a:p>
            <a:r>
              <a:rPr lang="en-US" dirty="0">
                <a:solidFill>
                  <a:srgbClr val="363737"/>
                </a:solidFill>
                <a:latin typeface="Spectral"/>
              </a:rPr>
              <a:t>Source: The Nuzzo Letter, November 18,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4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F649-7D38-B851-3917-C1D24F8C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 country-level men’s health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A78EA-11A9-EAF6-503C-B1782FD1C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Men’s health plans in:</a:t>
            </a:r>
          </a:p>
          <a:p>
            <a:r>
              <a:rPr lang="en-US" dirty="0"/>
              <a:t>1. Australia - National Men's Health Strategy</a:t>
            </a:r>
          </a:p>
          <a:p>
            <a:r>
              <a:rPr lang="en-US" dirty="0"/>
              <a:t>2. Brazil - National Policy of Comprehensive Healthcare to Men (PNAISH)</a:t>
            </a:r>
          </a:p>
          <a:p>
            <a:r>
              <a:rPr lang="en-US" dirty="0"/>
              <a:t>3. Canada – Quebec - Health and Well-Being of Men, 2017–2022</a:t>
            </a:r>
          </a:p>
          <a:p>
            <a:r>
              <a:rPr lang="en-US" dirty="0"/>
              <a:t>4. England - Men's Health: A Strategic Vision for England </a:t>
            </a:r>
          </a:p>
          <a:p>
            <a:r>
              <a:rPr lang="en-US" dirty="0"/>
              <a:t>5. Europe - Strategy on the Health and Well-Being of Men in the WHO European Region</a:t>
            </a:r>
          </a:p>
          <a:p>
            <a:r>
              <a:rPr lang="en-US" dirty="0"/>
              <a:t>6. Ireland - National Men's Health Policy, 2008-2013; National Men's Health Action Plan, 2017-2021; Second National Men's Health Action Plan: Healthy Ireland - Men [HI-M] 2024-2028 </a:t>
            </a:r>
          </a:p>
          <a:p>
            <a:r>
              <a:rPr lang="en-US" dirty="0"/>
              <a:t>7. Malaysia - National Men's Health Plan of Action, 2018-2023</a:t>
            </a:r>
          </a:p>
          <a:p>
            <a:r>
              <a:rPr lang="en-US" dirty="0"/>
              <a:t>8. South Africa - National Integrated Men's Health Strategy, 2020-2025</a:t>
            </a:r>
          </a:p>
        </p:txBody>
      </p:sp>
    </p:spTree>
    <p:extLst>
      <p:ext uri="{BB962C8B-B14F-4D97-AF65-F5344CB8AC3E}">
        <p14:creationId xmlns:p14="http://schemas.microsoft.com/office/powerpoint/2010/main" val="51582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CF8F-B88B-0C7F-7EC9-275B513A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Ireland: Successive men’s health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AF18-7A20-C010-AA33-8D59D3F1E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210315" cy="37608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1. National Men's Health Policy, 2008-2013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2. National Men's Health Action Plan, 2017-2021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 Second National Men's Health Action Plan: Healthy Ireland - Men 2024-2028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39F92-52A7-9D1E-EBCF-8C9208615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86" y="2049300"/>
            <a:ext cx="2155083" cy="1067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3AAD88-EE99-C797-4D97-CDD91626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923" y="3428999"/>
            <a:ext cx="2046333" cy="1216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A06506-C7E6-D15D-AE9F-0B51D53A2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98" y="4645216"/>
            <a:ext cx="4763826" cy="15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7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A596-7A91-0628-634E-054CEEE6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Innovative aspects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928F5-AF48-BA5D-5DC3-CA2799F0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plan prioritizes mental health (including suicide and addictions), physical activity, chronic disease prevention, sexual health, and healthy ageing,</a:t>
            </a:r>
          </a:p>
          <a:p>
            <a:r>
              <a:rPr lang="en-US" dirty="0"/>
              <a:t>The plan aligns with broader frameworks like the Healthy Ireland Strategic Action Plan, </a:t>
            </a:r>
            <a:r>
              <a:rPr lang="en-US" dirty="0" err="1"/>
              <a:t>Sláintecare</a:t>
            </a:r>
            <a:r>
              <a:rPr lang="en-US" dirty="0"/>
              <a:t>, and national strategies on suicide prevention, alcohol, tobacco, sexual health, and positive ageing. </a:t>
            </a:r>
          </a:p>
          <a:p>
            <a:r>
              <a:rPr lang="en-US" dirty="0"/>
              <a:t>The program acknowledges that the healthcare system must adapt to become more accessible and approachable for men. Promotes initiatives like Sheds for Life (improving wellbeing and help-seeking), Farmers Have Hearts (identifying risks in 74% of participants), and Men in Mind.</a:t>
            </a:r>
          </a:p>
        </p:txBody>
      </p:sp>
    </p:spTree>
    <p:extLst>
      <p:ext uri="{BB962C8B-B14F-4D97-AF65-F5344CB8AC3E}">
        <p14:creationId xmlns:p14="http://schemas.microsoft.com/office/powerpoint/2010/main" val="293021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5405-9BCC-0E19-5491-EEA209E9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health outcomes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E2E84-1A7E-DD9F-0D4B-0A87993D7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210659"/>
            <a:ext cx="10058400" cy="2436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BD2533-F4BB-8686-C8BE-6D7D6971ECF7}"/>
              </a:ext>
            </a:extLst>
          </p:cNvPr>
          <p:cNvSpPr txBox="1"/>
          <p:nvPr/>
        </p:nvSpPr>
        <p:spPr>
          <a:xfrm>
            <a:off x="1097280" y="4970442"/>
            <a:ext cx="9809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https://newsday.ie/ireland-leads-way-national-action-plan-mens-health-sets-global-precedent/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359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5298-8699-0E7C-45CE-AF6DDE52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of health plans in 7 other	 countries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DB413-4FD2-A6E2-5BCC-BF95B4EC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58729"/>
          </a:xfrm>
        </p:spPr>
        <p:txBody>
          <a:bodyPr/>
          <a:lstStyle/>
          <a:p>
            <a:r>
              <a:rPr lang="en-US" dirty="0"/>
              <a:t>Example: Australia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7A9977-94B0-0648-4EA0-3F7BF6AC4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71" y="2566930"/>
            <a:ext cx="7306695" cy="1771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C370FC-E9AC-BCD9-E99C-0459CEEA0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90" y="4536813"/>
            <a:ext cx="7354326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207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F4D41-822D-40F2-A7AC-E4E6CB36CA7A}">
  <ds:schemaRefs>
    <ds:schemaRef ds:uri="http://purl.org/dc/dcmitype/"/>
    <ds:schemaRef ds:uri="http://schemas.microsoft.com/sharepoint/v3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16c05727-aa75-4e4a-9b5f-8a80a1165891"/>
    <ds:schemaRef ds:uri="230e9df3-be65-4c73-a93b-d1236ebd677e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{C783511E-AB19-4BD4-A9A7-A43600646836}TFf0a5ceae-4542-492d-822e-d65a94fb0e1e3b562c5a_win32-009a0557e699</Template>
  <TotalTime>3844</TotalTime>
  <Words>498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Bookman Old Style</vt:lpstr>
      <vt:lpstr>Calibri</vt:lpstr>
      <vt:lpstr>Franklin Gothic Book</vt:lpstr>
      <vt:lpstr>Spectral</vt:lpstr>
      <vt:lpstr>Custom</vt:lpstr>
      <vt:lpstr>The Power of Men’s Health</vt:lpstr>
      <vt:lpstr>Globally, men’s health has lagged behind the health of women.</vt:lpstr>
      <vt:lpstr>Women were not ‘excluded’ or ‘underrepresented’ in medical research</vt:lpstr>
      <vt:lpstr>Women’s health research has received more funding than men’s health research</vt:lpstr>
      <vt:lpstr>Establish country-level men’s health plans</vt:lpstr>
      <vt:lpstr>        Ireland: Successive men’s health policies</vt:lpstr>
      <vt:lpstr>Innovative aspects </vt:lpstr>
      <vt:lpstr>Improved health outcomes</vt:lpstr>
      <vt:lpstr>Analysis of health plans in 7 other  countries </vt:lpstr>
      <vt:lpstr>Creating an Office of Men’s Health in the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Edward Bartlett</dc:creator>
  <cp:lastModifiedBy>Edward Bartlett</cp:lastModifiedBy>
  <cp:revision>5</cp:revision>
  <cp:lastPrinted>2026-03-16T21:26:28Z</cp:lastPrinted>
  <dcterms:created xsi:type="dcterms:W3CDTF">2026-03-16T20:03:25Z</dcterms:created>
  <dcterms:modified xsi:type="dcterms:W3CDTF">2026-04-25T11:18:13Z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