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58" r:id="rId6"/>
    <p:sldId id="265" r:id="rId7"/>
    <p:sldId id="272" r:id="rId8"/>
    <p:sldId id="259" r:id="rId9"/>
    <p:sldId id="260" r:id="rId10"/>
    <p:sldId id="263" r:id="rId11"/>
    <p:sldId id="262" r:id="rId12"/>
    <p:sldId id="264" r:id="rId13"/>
    <p:sldId id="270" r:id="rId14"/>
    <p:sldId id="267" r:id="rId15"/>
    <p:sldId id="271" r:id="rId16"/>
    <p:sldId id="269" r:id="rId17"/>
    <p:sldId id="273" r:id="rId18"/>
    <p:sldId id="275" r:id="rId19"/>
    <p:sldId id="280" r:id="rId20"/>
    <p:sldId id="274" r:id="rId21"/>
    <p:sldId id="278" r:id="rId22"/>
    <p:sldId id="279" r:id="rId23"/>
    <p:sldId id="276" r:id="rId24"/>
    <p:sldId id="281" r:id="rId25"/>
    <p:sldId id="285"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3" autoAdjust="0"/>
    <p:restoredTop sz="94660"/>
  </p:normalViewPr>
  <p:slideViewPr>
    <p:cSldViewPr snapToGrid="0">
      <p:cViewPr varScale="1">
        <p:scale>
          <a:sx n="87" d="100"/>
          <a:sy n="87" d="100"/>
        </p:scale>
        <p:origin x="12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2/14/2026</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2/14/2026</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2/14/2026</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2/14/2026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2/14/2026</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2/14/2026</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2/14/2026</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2/14/2026</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2/14/2026</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2/14/2026</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2/14/2026</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2/14/2026</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fatherhood.ohio.gov/about" TargetMode="External"/><Relationship Id="rId13" Type="http://schemas.openxmlformats.org/officeDocument/2006/relationships/hyperlink" Target="https://city.milwaukee.gov/Office-of-African-American-Affairs/Milwaukee-Fatherhood-Initiative" TargetMode="External"/><Relationship Id="rId3" Type="http://schemas.openxmlformats.org/officeDocument/2006/relationships/hyperlink" Target="https://portal.ct.gov/fatherhood" TargetMode="External"/><Relationship Id="rId7" Type="http://schemas.openxmlformats.org/officeDocument/2006/relationships/hyperlink" Target="https://responsiblefatherhood.com/" TargetMode="External"/><Relationship Id="rId12" Type="http://schemas.openxmlformats.org/officeDocument/2006/relationships/hyperlink" Target="https://wafatherhoodcouncil.org/washington-fatherhood-council" TargetMode="External"/><Relationship Id="rId2" Type="http://schemas.openxmlformats.org/officeDocument/2006/relationships/hyperlink" Target="https://cafatherhoodcouncil.org/" TargetMode="External"/><Relationship Id="rId1" Type="http://schemas.openxmlformats.org/officeDocument/2006/relationships/slideLayout" Target="../slideLayouts/slideLayout4.xml"/><Relationship Id="rId6" Type="http://schemas.openxmlformats.org/officeDocument/2006/relationships/hyperlink" Target="https://law.justia.com/codes/hawaii/2016/title-31/chapter-577e/" TargetMode="External"/><Relationship Id="rId11" Type="http://schemas.openxmlformats.org/officeDocument/2006/relationships/hyperlink" Target="https://www.open-dc.gov/public-bodies/commission-fathers-men-and-boys" TargetMode="External"/><Relationship Id="rId5" Type="http://schemas.openxmlformats.org/officeDocument/2006/relationships/hyperlink" Target="https://law.justia.com/codes/georgia/2010/title-31/chapter-43" TargetMode="External"/><Relationship Id="rId10" Type="http://schemas.openxmlformats.org/officeDocument/2006/relationships/hyperlink" Target="https://fatherhoodresourcehub.org/resources-in-texas/state-agency-programs-and-services/" TargetMode="External"/><Relationship Id="rId4" Type="http://schemas.openxmlformats.org/officeDocument/2006/relationships/hyperlink" Target="https://dhss.delaware.gov/dcss/files/DEFatherhoodProgramposternew.pdf" TargetMode="External"/><Relationship Id="rId9" Type="http://schemas.openxmlformats.org/officeDocument/2006/relationships/hyperlink" Target="https://dcyf.ri.gov/programsinitiatives/fatherhood-initiative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saveservices.org/2025/12/major-benefits-of-enhancing-father-involvement/" TargetMode="External"/><Relationship Id="rId3" Type="http://schemas.openxmlformats.org/officeDocument/2006/relationships/hyperlink" Target="https://aspe.hhs.gov/reports/incarceration-family-review-research-promising-approaches-serving-fathers-families-1" TargetMode="External"/><Relationship Id="rId7" Type="http://schemas.openxmlformats.org/officeDocument/2006/relationships/hyperlink" Target="https://store.fatherhood.org/research" TargetMode="External"/><Relationship Id="rId2" Type="http://schemas.openxmlformats.org/officeDocument/2006/relationships/hyperlink" Target="https://www.urban.org/research/publication/poor-dads-who-dont-pay-child-support" TargetMode="External"/><Relationship Id="rId1" Type="http://schemas.openxmlformats.org/officeDocument/2006/relationships/slideLayout" Target="../slideLayouts/slideLayout2.xml"/><Relationship Id="rId6" Type="http://schemas.openxmlformats.org/officeDocument/2006/relationships/hyperlink" Target="https://all4ed.org/wp-content/uploads/2013/06/HighCost.pdf" TargetMode="External"/><Relationship Id="rId5" Type="http://schemas.openxmlformats.org/officeDocument/2006/relationships/hyperlink" Target="https://evidence2impact.psu.edu/wp-content/uploads/2023/05/s_nmfis02c02.pdf" TargetMode="External"/><Relationship Id="rId4" Type="http://schemas.openxmlformats.org/officeDocument/2006/relationships/hyperlink" Target="https://stacks.cdc.gov/view/cdc/5911" TargetMode="External"/><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ises.org/mises-wire/ignore-new-power-demographic-your-own-risk-young-male-voter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saveservices.org/" TargetMode="External"/><Relationship Id="rId2" Type="http://schemas.openxmlformats.org/officeDocument/2006/relationships/hyperlink" Target="mailto:info@saveservices.or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x.com/LisaBritton/status/1905600784152088854" TargetMode="External"/><Relationship Id="rId2" Type="http://schemas.openxmlformats.org/officeDocument/2006/relationships/hyperlink" Target="https://www.brookings.edu/articles/the-growing-gender-gap-among-young-people/"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menandboys.ne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aveservices.org/2025/11/republicans-are-losing-elections-as-they-sidestep-the-male-vot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menandboys.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155894" y="639097"/>
            <a:ext cx="6387177" cy="3686015"/>
          </a:xfrm>
        </p:spPr>
        <p:txBody>
          <a:bodyPr>
            <a:noAutofit/>
          </a:bodyPr>
          <a:lstStyle/>
          <a:p>
            <a:r>
              <a:rPr lang="en-US" sz="5400" dirty="0"/>
              <a:t>How to Engage with the Male Voter to Assure Election Victory</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92500" lnSpcReduction="10000"/>
          </a:bodyPr>
          <a:lstStyle/>
          <a:p>
            <a:r>
              <a:rPr lang="en-US" sz="2800" dirty="0">
                <a:solidFill>
                  <a:schemeClr val="tx1">
                    <a:lumMod val="85000"/>
                    <a:lumOff val="15000"/>
                  </a:schemeClr>
                </a:solidFill>
              </a:rPr>
              <a:t>SAVE</a:t>
            </a:r>
          </a:p>
          <a:p>
            <a:r>
              <a:rPr lang="en-US" sz="2400" dirty="0">
                <a:solidFill>
                  <a:schemeClr val="tx1">
                    <a:lumMod val="85000"/>
                    <a:lumOff val="15000"/>
                  </a:schemeClr>
                </a:solidFill>
              </a:rPr>
              <a:t>www.saveservices.org</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C471-91A9-EDBE-39CC-D6267EE4E7B9}"/>
              </a:ext>
            </a:extLst>
          </p:cNvPr>
          <p:cNvSpPr>
            <a:spLocks noGrp="1"/>
          </p:cNvSpPr>
          <p:nvPr>
            <p:ph type="title"/>
          </p:nvPr>
        </p:nvSpPr>
        <p:spPr/>
        <p:txBody>
          <a:bodyPr/>
          <a:lstStyle/>
          <a:p>
            <a:r>
              <a:rPr lang="en-US" dirty="0"/>
              <a:t>2. 2024 Victory of Donald Trump</a:t>
            </a:r>
          </a:p>
        </p:txBody>
      </p:sp>
      <p:sp>
        <p:nvSpPr>
          <p:cNvPr id="3" name="Content Placeholder 2">
            <a:extLst>
              <a:ext uri="{FF2B5EF4-FFF2-40B4-BE49-F238E27FC236}">
                <a16:creationId xmlns:a16="http://schemas.microsoft.com/office/drawing/2014/main" id="{54832108-4DB9-11C6-4CB5-43E3B72B3E0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27112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3329-95BE-EB15-1BBF-77B8B4077373}"/>
              </a:ext>
            </a:extLst>
          </p:cNvPr>
          <p:cNvSpPr>
            <a:spLocks noGrp="1"/>
          </p:cNvSpPr>
          <p:nvPr>
            <p:ph type="title"/>
          </p:nvPr>
        </p:nvSpPr>
        <p:spPr/>
        <p:txBody>
          <a:bodyPr/>
          <a:lstStyle/>
          <a:p>
            <a:r>
              <a:rPr lang="en-US" dirty="0"/>
              <a:t>How Men Voted</a:t>
            </a:r>
          </a:p>
        </p:txBody>
      </p:sp>
      <p:sp>
        <p:nvSpPr>
          <p:cNvPr id="3" name="Content Placeholder 2">
            <a:extLst>
              <a:ext uri="{FF2B5EF4-FFF2-40B4-BE49-F238E27FC236}">
                <a16:creationId xmlns:a16="http://schemas.microsoft.com/office/drawing/2014/main" id="{C0D0A5DF-7AE2-7C25-77A2-B8D7F3BF80F5}"/>
              </a:ext>
            </a:extLst>
          </p:cNvPr>
          <p:cNvSpPr>
            <a:spLocks noGrp="1"/>
          </p:cNvSpPr>
          <p:nvPr>
            <p:ph idx="1"/>
          </p:nvPr>
        </p:nvSpPr>
        <p:spPr/>
        <p:txBody>
          <a:bodyPr>
            <a:normAutofit fontScale="85000" lnSpcReduction="10000"/>
          </a:bodyPr>
          <a:lstStyle/>
          <a:p>
            <a:r>
              <a:rPr lang="en-US" b="1" dirty="0"/>
              <a:t>How men voted: </a:t>
            </a:r>
          </a:p>
          <a:p>
            <a:pPr lvl="1"/>
            <a:r>
              <a:rPr lang="en-US" dirty="0"/>
              <a:t>Donald Trump: 42 million men</a:t>
            </a:r>
          </a:p>
          <a:p>
            <a:pPr lvl="1"/>
            <a:r>
              <a:rPr lang="en-US" dirty="0"/>
              <a:t>Kamala Harris: 33 million men</a:t>
            </a:r>
          </a:p>
          <a:p>
            <a:r>
              <a:rPr lang="en-US" dirty="0"/>
              <a:t>While women represented 52% of the electorate, their vote was more evenly split between Trump and Harris:</a:t>
            </a:r>
          </a:p>
          <a:p>
            <a:pPr lvl="1"/>
            <a:r>
              <a:rPr lang="en-US" dirty="0"/>
              <a:t>55% of men voted for Trump</a:t>
            </a:r>
          </a:p>
          <a:p>
            <a:pPr lvl="1"/>
            <a:r>
              <a:rPr lang="en-US" dirty="0"/>
              <a:t>53% of women voted for Harris</a:t>
            </a:r>
          </a:p>
          <a:p>
            <a:r>
              <a:rPr lang="en-US" dirty="0"/>
              <a:t>Gender gap:</a:t>
            </a:r>
          </a:p>
          <a:p>
            <a:pPr lvl="2"/>
            <a:r>
              <a:rPr lang="en-US" sz="1500" dirty="0"/>
              <a:t>Number of cross-overs from Democratic to Republican, 2020 to 2024:</a:t>
            </a:r>
          </a:p>
          <a:p>
            <a:pPr lvl="2"/>
            <a:r>
              <a:rPr lang="en-US" sz="1500" dirty="0"/>
              <a:t>White men: 1.4 million</a:t>
            </a:r>
          </a:p>
          <a:p>
            <a:pPr lvl="2"/>
            <a:r>
              <a:rPr lang="en-US" sz="1500" dirty="0"/>
              <a:t>Hispanic men: 1.2 million</a:t>
            </a:r>
          </a:p>
          <a:p>
            <a:pPr lvl="2"/>
            <a:r>
              <a:rPr lang="en-US" sz="1500" dirty="0"/>
              <a:t>Black men: 1.1 million</a:t>
            </a:r>
          </a:p>
          <a:p>
            <a:pPr lvl="2"/>
            <a:r>
              <a:rPr lang="en-US" sz="1500" i="1" dirty="0"/>
              <a:t>Source: </a:t>
            </a:r>
            <a:r>
              <a:rPr lang="en-US" sz="1500" i="1" dirty="0" err="1"/>
              <a:t>Catalist</a:t>
            </a:r>
            <a:endParaRPr lang="en-US" sz="1500" i="1" dirty="0"/>
          </a:p>
          <a:p>
            <a:pPr marL="0" indent="0">
              <a:buNone/>
            </a:pPr>
            <a:endParaRPr lang="en-US" dirty="0"/>
          </a:p>
        </p:txBody>
      </p:sp>
    </p:spTree>
    <p:extLst>
      <p:ext uri="{BB962C8B-B14F-4D97-AF65-F5344CB8AC3E}">
        <p14:creationId xmlns:p14="http://schemas.microsoft.com/office/powerpoint/2010/main" val="164646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6A3EB-06A3-059C-C76C-6A3AF2D128A1}"/>
              </a:ext>
            </a:extLst>
          </p:cNvPr>
          <p:cNvSpPr>
            <a:spLocks noGrp="1"/>
          </p:cNvSpPr>
          <p:nvPr>
            <p:ph type="title"/>
          </p:nvPr>
        </p:nvSpPr>
        <p:spPr>
          <a:xfrm>
            <a:off x="1097281" y="286603"/>
            <a:ext cx="6823848" cy="1450757"/>
          </a:xfrm>
        </p:spPr>
        <p:txBody>
          <a:bodyPr>
            <a:noAutofit/>
          </a:bodyPr>
          <a:lstStyle/>
          <a:p>
            <a:r>
              <a:rPr lang="en-US" sz="3600" dirty="0"/>
              <a:t>How Did the Trump Campaign Connect with the Male Electorate?</a:t>
            </a:r>
          </a:p>
        </p:txBody>
      </p:sp>
      <p:sp>
        <p:nvSpPr>
          <p:cNvPr id="3" name="Content Placeholder 2">
            <a:extLst>
              <a:ext uri="{FF2B5EF4-FFF2-40B4-BE49-F238E27FC236}">
                <a16:creationId xmlns:a16="http://schemas.microsoft.com/office/drawing/2014/main" id="{3B363CB9-79FB-D7E2-21D6-218E295F8CCB}"/>
              </a:ext>
            </a:extLst>
          </p:cNvPr>
          <p:cNvSpPr>
            <a:spLocks noGrp="1"/>
          </p:cNvSpPr>
          <p:nvPr>
            <p:ph idx="1"/>
          </p:nvPr>
        </p:nvSpPr>
        <p:spPr>
          <a:xfrm>
            <a:off x="1097280" y="2108201"/>
            <a:ext cx="6956050" cy="3760891"/>
          </a:xfrm>
        </p:spPr>
        <p:txBody>
          <a:bodyPr>
            <a:normAutofit/>
          </a:bodyPr>
          <a:lstStyle/>
          <a:p>
            <a:r>
              <a:rPr lang="en-US" dirty="0"/>
              <a:t>1. Podcast and Influencer Appearances: </a:t>
            </a:r>
          </a:p>
          <a:p>
            <a:pPr lvl="1"/>
            <a:r>
              <a:rPr lang="en-US" dirty="0"/>
              <a:t>Trump focused on platforms with predominantly young male audiences, bypassing traditional media.</a:t>
            </a:r>
          </a:p>
          <a:p>
            <a:pPr marL="0">
              <a:buNone/>
            </a:pPr>
            <a:r>
              <a:rPr lang="en-US" dirty="0"/>
              <a:t>  2. Targeted Messaging and Ads, Especially to Low Propensity Male Voters:</a:t>
            </a:r>
          </a:p>
          <a:p>
            <a:pPr marL="544068" lvl="1" indent="-342900"/>
            <a:r>
              <a:rPr lang="en-US" dirty="0"/>
              <a:t>Promises to end DEI programs, and restore jobs </a:t>
            </a:r>
          </a:p>
          <a:p>
            <a:pPr marL="544068" lvl="1" indent="-342900"/>
            <a:r>
              <a:rPr lang="en-US" dirty="0"/>
              <a:t>$20 million "Send the Vote" initiative</a:t>
            </a:r>
          </a:p>
          <a:p>
            <a:r>
              <a:rPr lang="en-US" dirty="0"/>
              <a:t>3. Projections of masculine strength:</a:t>
            </a:r>
          </a:p>
          <a:p>
            <a:pPr lvl="1"/>
            <a:r>
              <a:rPr lang="en-US" dirty="0"/>
              <a:t>Appearances at UFC (Ultimate Fighting Championship) events.</a:t>
            </a:r>
          </a:p>
          <a:p>
            <a:pPr lvl="1"/>
            <a:r>
              <a:rPr lang="en-US" dirty="0"/>
              <a:t>Endorsements involving figures like Hulk Hogan.</a:t>
            </a:r>
          </a:p>
          <a:p>
            <a:pPr marL="0">
              <a:buNone/>
            </a:pPr>
            <a:endParaRPr lang="en-US" dirty="0"/>
          </a:p>
          <a:p>
            <a:pPr marL="0">
              <a:buNone/>
            </a:pPr>
            <a:endParaRPr lang="en-US" dirty="0"/>
          </a:p>
          <a:p>
            <a:pPr marL="0">
              <a:buNone/>
            </a:pPr>
            <a:endParaRPr lang="en-US" dirty="0"/>
          </a:p>
          <a:p>
            <a:pPr marL="201168" lvl="1" indent="0">
              <a:buNone/>
            </a:pPr>
            <a:endParaRPr lang="en-US" dirty="0"/>
          </a:p>
          <a:p>
            <a:endParaRPr lang="en-US" dirty="0"/>
          </a:p>
        </p:txBody>
      </p:sp>
      <p:pic>
        <p:nvPicPr>
          <p:cNvPr id="5" name="Picture 4" descr="A group of men wearing matching t-shirts&#10;&#10;AI-generated content may be incorrect.">
            <a:extLst>
              <a:ext uri="{FF2B5EF4-FFF2-40B4-BE49-F238E27FC236}">
                <a16:creationId xmlns:a16="http://schemas.microsoft.com/office/drawing/2014/main" id="{368A3715-DE01-E55F-3B11-E7591E8285AB}"/>
              </a:ext>
            </a:extLst>
          </p:cNvPr>
          <p:cNvPicPr>
            <a:picLocks noChangeAspect="1"/>
          </p:cNvPicPr>
          <p:nvPr/>
        </p:nvPicPr>
        <p:blipFill>
          <a:blip r:embed="rId2"/>
          <a:stretch>
            <a:fillRect/>
          </a:stretch>
        </p:blipFill>
        <p:spPr>
          <a:xfrm>
            <a:off x="8229600" y="254258"/>
            <a:ext cx="3806234" cy="3337045"/>
          </a:xfrm>
          <a:prstGeom prst="rect">
            <a:avLst/>
          </a:prstGeom>
        </p:spPr>
      </p:pic>
    </p:spTree>
    <p:extLst>
      <p:ext uri="{BB962C8B-B14F-4D97-AF65-F5344CB8AC3E}">
        <p14:creationId xmlns:p14="http://schemas.microsoft.com/office/powerpoint/2010/main" val="584175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D8E23-2612-D912-3E94-7C7B24ED5B74}"/>
              </a:ext>
            </a:extLst>
          </p:cNvPr>
          <p:cNvSpPr>
            <a:spLocks noGrp="1"/>
          </p:cNvSpPr>
          <p:nvPr>
            <p:ph type="title"/>
          </p:nvPr>
        </p:nvSpPr>
        <p:spPr/>
        <p:txBody>
          <a:bodyPr>
            <a:noAutofit/>
          </a:bodyPr>
          <a:lstStyle/>
          <a:p>
            <a:r>
              <a:rPr lang="en-US" sz="4000" dirty="0"/>
              <a:t>Subsequent Response of Democrats and Republicans</a:t>
            </a:r>
          </a:p>
        </p:txBody>
      </p:sp>
      <p:sp>
        <p:nvSpPr>
          <p:cNvPr id="3" name="Content Placeholder 2">
            <a:extLst>
              <a:ext uri="{FF2B5EF4-FFF2-40B4-BE49-F238E27FC236}">
                <a16:creationId xmlns:a16="http://schemas.microsoft.com/office/drawing/2014/main" id="{7F56CB51-473F-BA8E-D759-25F43473B06E}"/>
              </a:ext>
            </a:extLst>
          </p:cNvPr>
          <p:cNvSpPr>
            <a:spLocks noGrp="1"/>
          </p:cNvSpPr>
          <p:nvPr>
            <p:ph idx="1"/>
          </p:nvPr>
        </p:nvSpPr>
        <p:spPr/>
        <p:txBody>
          <a:bodyPr>
            <a:normAutofit/>
          </a:bodyPr>
          <a:lstStyle/>
          <a:p>
            <a:r>
              <a:rPr lang="en-US" sz="2000" dirty="0"/>
              <a:t>Democrats are working aggressively to capture the male vote </a:t>
            </a:r>
          </a:p>
          <a:p>
            <a:pPr lvl="1"/>
            <a:r>
              <a:rPr lang="en-US" b="1" dirty="0"/>
              <a:t>July 16</a:t>
            </a:r>
            <a:r>
              <a:rPr lang="en-US" dirty="0"/>
              <a:t>: Former President Barack Obama said, “We rightly have tried to invest in girls to make sure that there’s a level playing field, and they’re not barred from opportunities. But we haven’t been as willing, I think, to be intentional about investing in the boys. And that’s been a mistake.”</a:t>
            </a:r>
          </a:p>
          <a:p>
            <a:r>
              <a:rPr lang="en-US" dirty="0"/>
              <a:t>Republicans have not been as proactive: </a:t>
            </a:r>
          </a:p>
          <a:p>
            <a:pPr lvl="1"/>
            <a:r>
              <a:rPr lang="en-US" sz="2000" dirty="0"/>
              <a:t>Charlie Kirk attributed the shortfall to the lack of a “revolutionary mindset.”</a:t>
            </a:r>
          </a:p>
          <a:p>
            <a:pPr lvl="1"/>
            <a:r>
              <a:rPr lang="en-US" sz="2000" dirty="0"/>
              <a:t>Scott McCay argued the problem is “Republicans sitting on their rear ends” while the Left is “defrosting the Cold Civil War.” </a:t>
            </a:r>
          </a:p>
          <a:p>
            <a:endParaRPr lang="en-US" dirty="0"/>
          </a:p>
        </p:txBody>
      </p:sp>
    </p:spTree>
    <p:extLst>
      <p:ext uri="{BB962C8B-B14F-4D97-AF65-F5344CB8AC3E}">
        <p14:creationId xmlns:p14="http://schemas.microsoft.com/office/powerpoint/2010/main" val="332415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9EE06-EBC1-4101-E774-8AC98C84CF45}"/>
              </a:ext>
            </a:extLst>
          </p:cNvPr>
          <p:cNvSpPr>
            <a:spLocks noGrp="1"/>
          </p:cNvSpPr>
          <p:nvPr>
            <p:ph type="title"/>
          </p:nvPr>
        </p:nvSpPr>
        <p:spPr/>
        <p:txBody>
          <a:bodyPr>
            <a:noAutofit/>
          </a:bodyPr>
          <a:lstStyle/>
          <a:p>
            <a:r>
              <a:rPr lang="en-US" sz="3600" dirty="0"/>
              <a:t>3. Strategies to Secure Election Victory in 2026</a:t>
            </a:r>
          </a:p>
        </p:txBody>
      </p:sp>
      <p:sp>
        <p:nvSpPr>
          <p:cNvPr id="3" name="Content Placeholder 2">
            <a:extLst>
              <a:ext uri="{FF2B5EF4-FFF2-40B4-BE49-F238E27FC236}">
                <a16:creationId xmlns:a16="http://schemas.microsoft.com/office/drawing/2014/main" id="{D39840D2-9F8C-F016-4D7C-F7F23CD9300F}"/>
              </a:ext>
            </a:extLst>
          </p:cNvPr>
          <p:cNvSpPr>
            <a:spLocks noGrp="1"/>
          </p:cNvSpPr>
          <p:nvPr>
            <p:ph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2986496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2262-A8C0-797D-97E5-FC69E0B5761F}"/>
              </a:ext>
            </a:extLst>
          </p:cNvPr>
          <p:cNvSpPr>
            <a:spLocks noGrp="1"/>
          </p:cNvSpPr>
          <p:nvPr>
            <p:ph type="title"/>
          </p:nvPr>
        </p:nvSpPr>
        <p:spPr/>
        <p:txBody>
          <a:bodyPr>
            <a:normAutofit fontScale="90000"/>
          </a:bodyPr>
          <a:lstStyle/>
          <a:p>
            <a:r>
              <a:rPr lang="en-US" dirty="0"/>
              <a:t>1. Promote Establishment of State-Level Councils for Men and Fathers</a:t>
            </a:r>
          </a:p>
        </p:txBody>
      </p:sp>
      <p:sp>
        <p:nvSpPr>
          <p:cNvPr id="3" name="Content Placeholder 2">
            <a:extLst>
              <a:ext uri="{FF2B5EF4-FFF2-40B4-BE49-F238E27FC236}">
                <a16:creationId xmlns:a16="http://schemas.microsoft.com/office/drawing/2014/main" id="{261CFE2F-1429-6527-437E-67FC93B44812}"/>
              </a:ext>
            </a:extLst>
          </p:cNvPr>
          <p:cNvSpPr>
            <a:spLocks noGrp="1"/>
          </p:cNvSpPr>
          <p:nvPr>
            <p:ph sz="half" idx="1"/>
          </p:nvPr>
        </p:nvSpPr>
        <p:spPr/>
        <p:txBody>
          <a:bodyPr>
            <a:normAutofit/>
          </a:bodyPr>
          <a:lstStyle/>
          <a:p>
            <a:r>
              <a:rPr lang="en-US" sz="2400" dirty="0"/>
              <a:t>Existing Councils:</a:t>
            </a:r>
          </a:p>
          <a:p>
            <a:pPr lvl="1"/>
            <a:r>
              <a:rPr lang="en-US" sz="2000" dirty="0"/>
              <a:t>California: </a:t>
            </a:r>
            <a:r>
              <a:rPr lang="en-US" sz="2000" dirty="0">
                <a:hlinkClick r:id="rId2"/>
              </a:rPr>
              <a:t>California Fatherhood Council</a:t>
            </a:r>
            <a:endParaRPr lang="en-US" sz="2000" dirty="0"/>
          </a:p>
          <a:p>
            <a:pPr lvl="1"/>
            <a:r>
              <a:rPr lang="en-US" sz="2000" dirty="0"/>
              <a:t>Connecticut: </a:t>
            </a:r>
            <a:r>
              <a:rPr lang="en-US" sz="2000" dirty="0">
                <a:hlinkClick r:id="rId3"/>
              </a:rPr>
              <a:t>Fatherhood Initiative</a:t>
            </a:r>
            <a:endParaRPr lang="en-US" sz="2000" dirty="0"/>
          </a:p>
          <a:p>
            <a:pPr lvl="1"/>
            <a:r>
              <a:rPr lang="en-US" sz="2000" dirty="0"/>
              <a:t>Delaware: </a:t>
            </a:r>
            <a:r>
              <a:rPr lang="en-US" sz="2000" dirty="0">
                <a:hlinkClick r:id="rId4"/>
              </a:rPr>
              <a:t>Fatherhood Program</a:t>
            </a:r>
            <a:endParaRPr lang="en-US" sz="2000" dirty="0"/>
          </a:p>
          <a:p>
            <a:pPr lvl="1"/>
            <a:r>
              <a:rPr lang="en-US" sz="2000" dirty="0"/>
              <a:t>Georgia: </a:t>
            </a:r>
            <a:r>
              <a:rPr lang="en-US" sz="2000" dirty="0">
                <a:hlinkClick r:id="rId5"/>
              </a:rPr>
              <a:t>Commission on Men’s Health</a:t>
            </a:r>
            <a:endParaRPr lang="en-US" sz="2000" dirty="0"/>
          </a:p>
          <a:p>
            <a:pPr lvl="1"/>
            <a:r>
              <a:rPr lang="en-US" sz="2000" dirty="0"/>
              <a:t>Hawaii: </a:t>
            </a:r>
            <a:r>
              <a:rPr lang="en-US" sz="2000" dirty="0">
                <a:hlinkClick r:id="rId6"/>
              </a:rPr>
              <a:t>Commission on Fatherhood</a:t>
            </a:r>
            <a:endParaRPr lang="en-US" sz="2000" dirty="0"/>
          </a:p>
          <a:p>
            <a:pPr lvl="1"/>
            <a:r>
              <a:rPr lang="en-US" sz="2000" dirty="0"/>
              <a:t>Illinois: </a:t>
            </a:r>
            <a:r>
              <a:rPr lang="en-US" sz="2000" dirty="0">
                <a:hlinkClick r:id="rId7"/>
              </a:rPr>
              <a:t>Council on Fatherhood</a:t>
            </a:r>
            <a:endParaRPr lang="en-US" sz="2000" dirty="0"/>
          </a:p>
          <a:p>
            <a:pPr lvl="1"/>
            <a:endParaRPr lang="en-US" dirty="0"/>
          </a:p>
          <a:p>
            <a:pPr lvl="1"/>
            <a:endParaRPr lang="en-US" dirty="0"/>
          </a:p>
          <a:p>
            <a:endParaRPr lang="en-US" dirty="0"/>
          </a:p>
        </p:txBody>
      </p:sp>
      <p:sp>
        <p:nvSpPr>
          <p:cNvPr id="4" name="Content Placeholder 3">
            <a:extLst>
              <a:ext uri="{FF2B5EF4-FFF2-40B4-BE49-F238E27FC236}">
                <a16:creationId xmlns:a16="http://schemas.microsoft.com/office/drawing/2014/main" id="{C0F481BA-01F4-BFB4-82BE-E018D2A4BDE6}"/>
              </a:ext>
            </a:extLst>
          </p:cNvPr>
          <p:cNvSpPr>
            <a:spLocks noGrp="1"/>
          </p:cNvSpPr>
          <p:nvPr>
            <p:ph sz="half" idx="2"/>
          </p:nvPr>
        </p:nvSpPr>
        <p:spPr/>
        <p:txBody>
          <a:bodyPr>
            <a:normAutofit/>
          </a:bodyPr>
          <a:lstStyle/>
          <a:p>
            <a:pPr lvl="1"/>
            <a:r>
              <a:rPr lang="en-US" sz="2000" dirty="0"/>
              <a:t>Ohio: </a:t>
            </a:r>
            <a:r>
              <a:rPr lang="en-US" sz="2000" dirty="0">
                <a:hlinkClick r:id="rId8"/>
              </a:rPr>
              <a:t>Commission on Fatherhood</a:t>
            </a:r>
            <a:endParaRPr lang="en-US" sz="2000" dirty="0"/>
          </a:p>
          <a:p>
            <a:pPr lvl="1"/>
            <a:r>
              <a:rPr lang="en-US" sz="2000" dirty="0"/>
              <a:t>Rhode Island: </a:t>
            </a:r>
            <a:r>
              <a:rPr lang="en-US" sz="2000" dirty="0">
                <a:hlinkClick r:id="rId9"/>
              </a:rPr>
              <a:t>Fatherhood Initiatives</a:t>
            </a:r>
            <a:endParaRPr lang="en-US" sz="2000" dirty="0"/>
          </a:p>
          <a:p>
            <a:pPr lvl="1"/>
            <a:r>
              <a:rPr lang="en-US" sz="2000" dirty="0"/>
              <a:t>Texas: </a:t>
            </a:r>
            <a:r>
              <a:rPr lang="en-US" sz="2000" dirty="0">
                <a:hlinkClick r:id="rId10"/>
              </a:rPr>
              <a:t>Fatherhood Resource Hub</a:t>
            </a:r>
            <a:endParaRPr lang="en-US" sz="2000" dirty="0"/>
          </a:p>
          <a:p>
            <a:pPr lvl="1"/>
            <a:r>
              <a:rPr lang="en-US" sz="2000" dirty="0"/>
              <a:t>Washington, DC: </a:t>
            </a:r>
            <a:r>
              <a:rPr lang="en-US" sz="2000" dirty="0">
                <a:hlinkClick r:id="rId11"/>
              </a:rPr>
              <a:t>Commission on Fathers, Men, and Boys</a:t>
            </a:r>
            <a:endParaRPr lang="en-US" sz="2000" dirty="0"/>
          </a:p>
          <a:p>
            <a:pPr lvl="1"/>
            <a:r>
              <a:rPr lang="en-US" sz="2000" dirty="0"/>
              <a:t>Washington State: </a:t>
            </a:r>
            <a:r>
              <a:rPr lang="en-US" sz="2000" dirty="0">
                <a:hlinkClick r:id="rId12"/>
              </a:rPr>
              <a:t>Washington Fatherhood Council</a:t>
            </a:r>
            <a:endParaRPr lang="en-US" sz="2000" dirty="0"/>
          </a:p>
          <a:p>
            <a:pPr lvl="1"/>
            <a:r>
              <a:rPr lang="en-US" sz="2000" dirty="0"/>
              <a:t>Wisconsin: </a:t>
            </a:r>
            <a:r>
              <a:rPr lang="en-US" sz="2000" dirty="0">
                <a:hlinkClick r:id="rId13"/>
              </a:rPr>
              <a:t>Milwaukee Fatherhood Initiative</a:t>
            </a:r>
            <a:endParaRPr lang="en-US" sz="2000" dirty="0"/>
          </a:p>
          <a:p>
            <a:pPr marL="0" indent="0">
              <a:buNone/>
            </a:pPr>
            <a:endParaRPr lang="en-US" dirty="0"/>
          </a:p>
        </p:txBody>
      </p:sp>
    </p:spTree>
    <p:extLst>
      <p:ext uri="{BB962C8B-B14F-4D97-AF65-F5344CB8AC3E}">
        <p14:creationId xmlns:p14="http://schemas.microsoft.com/office/powerpoint/2010/main" val="2524117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62383-AA98-1138-9E8F-C8A9FEA58B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B711D-D94B-4AEC-2BA7-D48488D443CD}"/>
              </a:ext>
            </a:extLst>
          </p:cNvPr>
          <p:cNvSpPr>
            <a:spLocks noGrp="1"/>
          </p:cNvSpPr>
          <p:nvPr>
            <p:ph type="title"/>
          </p:nvPr>
        </p:nvSpPr>
        <p:spPr>
          <a:xfrm>
            <a:off x="1097279" y="286603"/>
            <a:ext cx="9908572" cy="1597281"/>
          </a:xfrm>
        </p:spPr>
        <p:txBody>
          <a:bodyPr>
            <a:noAutofit/>
          </a:bodyPr>
          <a:lstStyle/>
          <a:p>
            <a:r>
              <a:rPr lang="en-US" sz="4000" dirty="0"/>
              <a:t>2. Promote Equal Shared Parenting Laws </a:t>
            </a:r>
            <a:endParaRPr lang="en-US" sz="2800" dirty="0"/>
          </a:p>
        </p:txBody>
      </p:sp>
      <p:sp>
        <p:nvSpPr>
          <p:cNvPr id="3" name="Content Placeholder 2">
            <a:extLst>
              <a:ext uri="{FF2B5EF4-FFF2-40B4-BE49-F238E27FC236}">
                <a16:creationId xmlns:a16="http://schemas.microsoft.com/office/drawing/2014/main" id="{41DA19B0-0D92-5C5A-7FBD-007AB7634DEF}"/>
              </a:ext>
            </a:extLst>
          </p:cNvPr>
          <p:cNvSpPr>
            <a:spLocks noGrp="1"/>
          </p:cNvSpPr>
          <p:nvPr>
            <p:ph idx="1"/>
          </p:nvPr>
        </p:nvSpPr>
        <p:spPr>
          <a:xfrm>
            <a:off x="1097279" y="2108201"/>
            <a:ext cx="4682906" cy="3760891"/>
          </a:xfrm>
        </p:spPr>
        <p:txBody>
          <a:bodyPr>
            <a:normAutofit/>
          </a:bodyPr>
          <a:lstStyle/>
          <a:p>
            <a:pPr marL="0" indent="0">
              <a:buNone/>
            </a:pPr>
            <a:r>
              <a:rPr lang="en-US" dirty="0"/>
              <a:t>2018: Kentucky became the first step to create a legal presumption of equal shared parenting in divorce cases.</a:t>
            </a:r>
          </a:p>
          <a:p>
            <a:pPr marL="0" indent="0">
              <a:buNone/>
            </a:pPr>
            <a:r>
              <a:rPr lang="en-US" dirty="0"/>
              <a:t>Following enactment of the law, domestic violence cases have fallen by more than 70% </a:t>
            </a:r>
            <a:r>
              <a:rPr lang="en-US" dirty="0">
                <a:sym typeface="Wingdings" panose="05000000000000000000" pitchFamily="2" charset="2"/>
              </a:rPr>
              <a:t></a:t>
            </a:r>
            <a:endParaRPr lang="en-US" dirty="0"/>
          </a:p>
        </p:txBody>
      </p:sp>
      <p:pic>
        <p:nvPicPr>
          <p:cNvPr id="9" name="Picture 8" descr="A graph with a line&#10;&#10;AI-generated content may be incorrect.">
            <a:extLst>
              <a:ext uri="{FF2B5EF4-FFF2-40B4-BE49-F238E27FC236}">
                <a16:creationId xmlns:a16="http://schemas.microsoft.com/office/drawing/2014/main" id="{C8C93CB5-7488-B89F-CF7E-B783C293308F}"/>
              </a:ext>
            </a:extLst>
          </p:cNvPr>
          <p:cNvPicPr>
            <a:picLocks noChangeAspect="1"/>
          </p:cNvPicPr>
          <p:nvPr/>
        </p:nvPicPr>
        <p:blipFill>
          <a:blip r:embed="rId2"/>
          <a:stretch>
            <a:fillRect/>
          </a:stretch>
        </p:blipFill>
        <p:spPr>
          <a:xfrm>
            <a:off x="6411817" y="2490283"/>
            <a:ext cx="5078003" cy="2996726"/>
          </a:xfrm>
          <a:prstGeom prst="rect">
            <a:avLst/>
          </a:prstGeom>
        </p:spPr>
      </p:pic>
    </p:spTree>
    <p:extLst>
      <p:ext uri="{BB962C8B-B14F-4D97-AF65-F5344CB8AC3E}">
        <p14:creationId xmlns:p14="http://schemas.microsoft.com/office/powerpoint/2010/main" val="121579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5CA4-0791-94A3-1B67-C0C285B43B91}"/>
              </a:ext>
            </a:extLst>
          </p:cNvPr>
          <p:cNvSpPr>
            <a:spLocks noGrp="1"/>
          </p:cNvSpPr>
          <p:nvPr>
            <p:ph type="title"/>
          </p:nvPr>
        </p:nvSpPr>
        <p:spPr>
          <a:xfrm>
            <a:off x="1097280" y="286603"/>
            <a:ext cx="8322142" cy="1450757"/>
          </a:xfrm>
        </p:spPr>
        <p:txBody>
          <a:bodyPr>
            <a:noAutofit/>
          </a:bodyPr>
          <a:lstStyle/>
          <a:p>
            <a:br>
              <a:rPr lang="en-US" sz="3600" dirty="0"/>
            </a:br>
            <a:r>
              <a:rPr lang="en-US" sz="4000" dirty="0"/>
              <a:t>3. Strengthen Father Involvement</a:t>
            </a:r>
            <a:endParaRPr lang="en-US" sz="3600" dirty="0"/>
          </a:p>
        </p:txBody>
      </p:sp>
      <p:sp>
        <p:nvSpPr>
          <p:cNvPr id="3" name="Content Placeholder 2">
            <a:extLst>
              <a:ext uri="{FF2B5EF4-FFF2-40B4-BE49-F238E27FC236}">
                <a16:creationId xmlns:a16="http://schemas.microsoft.com/office/drawing/2014/main" id="{4B2F0E0F-8B87-3623-A4AE-C0FF2AEBC883}"/>
              </a:ext>
            </a:extLst>
          </p:cNvPr>
          <p:cNvSpPr>
            <a:spLocks noGrp="1"/>
          </p:cNvSpPr>
          <p:nvPr>
            <p:ph idx="1"/>
          </p:nvPr>
        </p:nvSpPr>
        <p:spPr>
          <a:xfrm>
            <a:off x="1097280" y="2108201"/>
            <a:ext cx="8322142" cy="3760891"/>
          </a:xfrm>
        </p:spPr>
        <p:txBody>
          <a:bodyPr>
            <a:normAutofit fontScale="92500" lnSpcReduction="10000"/>
          </a:bodyPr>
          <a:lstStyle/>
          <a:p>
            <a:r>
              <a:rPr lang="en-US" dirty="0"/>
              <a:t>Children with involved fathers have </a:t>
            </a:r>
            <a:r>
              <a:rPr lang="en-US" b="1" dirty="0"/>
              <a:t>better academic, behavioral, and emotional outcomes</a:t>
            </a:r>
            <a:r>
              <a:rPr lang="en-US" dirty="0"/>
              <a:t>.</a:t>
            </a:r>
          </a:p>
          <a:p>
            <a:r>
              <a:rPr lang="en-US" dirty="0"/>
              <a:t>Strategy: Enact legislation to establish a presumption of equal shared parenting following divorce and promote stronger father involvement.</a:t>
            </a:r>
          </a:p>
          <a:p>
            <a:r>
              <a:rPr lang="en-US" dirty="0"/>
              <a:t>Benefits:</a:t>
            </a:r>
          </a:p>
          <a:p>
            <a:pPr lvl="1"/>
            <a:r>
              <a:rPr lang="en-US" dirty="0"/>
              <a:t>Decreased child poverty</a:t>
            </a:r>
          </a:p>
          <a:p>
            <a:pPr lvl="1"/>
            <a:r>
              <a:rPr lang="en-US" dirty="0"/>
              <a:t>Lower child delinquency/incarceration rates</a:t>
            </a:r>
          </a:p>
          <a:p>
            <a:pPr lvl="1"/>
            <a:r>
              <a:rPr lang="en-US" dirty="0"/>
              <a:t>Lower welfare costs arising from teen pregnancy</a:t>
            </a:r>
          </a:p>
          <a:p>
            <a:pPr lvl="1"/>
            <a:r>
              <a:rPr lang="en-US" dirty="0"/>
              <a:t>Fewer foster care/Child Protective Service costs arising from less child abuse</a:t>
            </a:r>
          </a:p>
          <a:p>
            <a:pPr lvl="1"/>
            <a:r>
              <a:rPr lang="en-US" dirty="0"/>
              <a:t>Lost productivity/taxes from HS dropouts: </a:t>
            </a:r>
          </a:p>
          <a:p>
            <a:pPr lvl="1"/>
            <a:r>
              <a:rPr lang="en-US" dirty="0"/>
              <a:t>Less need for mental health treatment</a:t>
            </a:r>
          </a:p>
          <a:p>
            <a:pPr lvl="2"/>
            <a:endParaRPr lang="en-US" dirty="0"/>
          </a:p>
          <a:p>
            <a:pPr lvl="2"/>
            <a:endParaRPr lang="en-US" dirty="0"/>
          </a:p>
          <a:p>
            <a:pPr lvl="2"/>
            <a:endParaRPr lang="en-US" dirty="0"/>
          </a:p>
          <a:p>
            <a:pPr lvl="2"/>
            <a:endParaRPr lang="en-US" dirty="0"/>
          </a:p>
          <a:p>
            <a:pPr lvl="2"/>
            <a:endParaRPr lang="en-US" dirty="0"/>
          </a:p>
          <a:p>
            <a:pPr lvl="2"/>
            <a:endParaRPr lang="en-US" dirty="0"/>
          </a:p>
          <a:p>
            <a:endParaRPr lang="en-US" dirty="0"/>
          </a:p>
        </p:txBody>
      </p:sp>
      <p:pic>
        <p:nvPicPr>
          <p:cNvPr id="7" name="Picture 6" descr="A person holding a baby on a swing&#10;&#10;AI-generated content may be incorrect.">
            <a:extLst>
              <a:ext uri="{FF2B5EF4-FFF2-40B4-BE49-F238E27FC236}">
                <a16:creationId xmlns:a16="http://schemas.microsoft.com/office/drawing/2014/main" id="{43AE06A7-241A-A70C-AF6D-3E080FB734C6}"/>
              </a:ext>
            </a:extLst>
          </p:cNvPr>
          <p:cNvPicPr>
            <a:picLocks noChangeAspect="1"/>
          </p:cNvPicPr>
          <p:nvPr/>
        </p:nvPicPr>
        <p:blipFill>
          <a:blip r:embed="rId2"/>
          <a:stretch>
            <a:fillRect/>
          </a:stretch>
        </p:blipFill>
        <p:spPr>
          <a:xfrm>
            <a:off x="9155017" y="384298"/>
            <a:ext cx="2647750" cy="4150762"/>
          </a:xfrm>
          <a:prstGeom prst="rect">
            <a:avLst/>
          </a:prstGeom>
        </p:spPr>
      </p:pic>
    </p:spTree>
    <p:extLst>
      <p:ext uri="{BB962C8B-B14F-4D97-AF65-F5344CB8AC3E}">
        <p14:creationId xmlns:p14="http://schemas.microsoft.com/office/powerpoint/2010/main" val="2379312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B3BD0-048F-86C3-401A-F4FCB01F9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94C58-7685-40B1-8C0A-572D18059FDB}"/>
              </a:ext>
            </a:extLst>
          </p:cNvPr>
          <p:cNvSpPr>
            <a:spLocks noGrp="1"/>
          </p:cNvSpPr>
          <p:nvPr>
            <p:ph type="title"/>
          </p:nvPr>
        </p:nvSpPr>
        <p:spPr>
          <a:xfrm>
            <a:off x="1097279" y="286603"/>
            <a:ext cx="8637171" cy="1450757"/>
          </a:xfrm>
        </p:spPr>
        <p:txBody>
          <a:bodyPr>
            <a:noAutofit/>
          </a:bodyPr>
          <a:lstStyle/>
          <a:p>
            <a:r>
              <a:rPr lang="en-US" sz="3200" dirty="0"/>
              <a:t>Greater Father Involvement is One of the Highest-ROI Interventions Available</a:t>
            </a:r>
          </a:p>
        </p:txBody>
      </p:sp>
      <p:sp>
        <p:nvSpPr>
          <p:cNvPr id="3" name="Content Placeholder 2">
            <a:extLst>
              <a:ext uri="{FF2B5EF4-FFF2-40B4-BE49-F238E27FC236}">
                <a16:creationId xmlns:a16="http://schemas.microsoft.com/office/drawing/2014/main" id="{1F22653A-1C20-FD74-63FA-C3D6FED02A6F}"/>
              </a:ext>
            </a:extLst>
          </p:cNvPr>
          <p:cNvSpPr>
            <a:spLocks noGrp="1"/>
          </p:cNvSpPr>
          <p:nvPr>
            <p:ph idx="1"/>
          </p:nvPr>
        </p:nvSpPr>
        <p:spPr/>
        <p:txBody>
          <a:bodyPr>
            <a:normAutofit fontScale="85000" lnSpcReduction="10000"/>
          </a:bodyPr>
          <a:lstStyle/>
          <a:p>
            <a:r>
              <a:rPr lang="en-US" dirty="0"/>
              <a:t>Documented benefits:</a:t>
            </a:r>
          </a:p>
          <a:p>
            <a:pPr lvl="1"/>
            <a:r>
              <a:rPr lang="en-US" dirty="0"/>
              <a:t>20–30% decrease in child poverty: </a:t>
            </a:r>
            <a:r>
              <a:rPr lang="en-US" dirty="0">
                <a:hlinkClick r:id="rId2"/>
              </a:rPr>
              <a:t>https://www.urban.org/research/publication/poor-dads-who-dont-pay-child-support</a:t>
            </a:r>
            <a:r>
              <a:rPr lang="en-US" dirty="0"/>
              <a:t> </a:t>
            </a:r>
          </a:p>
          <a:p>
            <a:pPr lvl="1"/>
            <a:r>
              <a:rPr lang="en-US" dirty="0"/>
              <a:t>30–40% lower delinquency/incarceration rates: </a:t>
            </a:r>
            <a:r>
              <a:rPr lang="en-US" dirty="0">
                <a:hlinkClick r:id="rId3"/>
              </a:rPr>
              <a:t>https://aspe.hhs.gov/reports/incarceration-family-review-research-promising-approaches-serving-fathers-families-1</a:t>
            </a:r>
            <a:r>
              <a:rPr lang="en-US" dirty="0"/>
              <a:t> </a:t>
            </a:r>
          </a:p>
          <a:p>
            <a:pPr lvl="1"/>
            <a:r>
              <a:rPr lang="en-US" dirty="0"/>
              <a:t>$10–15 billion savings in welfare costs arising from teen pregnancy: </a:t>
            </a:r>
            <a:r>
              <a:rPr lang="en-US" dirty="0">
                <a:hlinkClick r:id="rId4"/>
              </a:rPr>
              <a:t>https://stacks.cdc.gov/view/cdc/5911</a:t>
            </a:r>
            <a:r>
              <a:rPr lang="en-US" dirty="0"/>
              <a:t> </a:t>
            </a:r>
          </a:p>
          <a:p>
            <a:pPr lvl="1"/>
            <a:r>
              <a:rPr lang="en-US" dirty="0"/>
              <a:t>$30–40 billion in foster care/Child Protective Service costs arising from less child abuse: </a:t>
            </a:r>
            <a:r>
              <a:rPr lang="en-US" dirty="0">
                <a:hlinkClick r:id="rId5"/>
              </a:rPr>
              <a:t>https://evidence2impact.psu.edu/wp-content/uploads/2023/05/s_nmfis02c02.pdf</a:t>
            </a:r>
            <a:r>
              <a:rPr lang="en-US" dirty="0"/>
              <a:t> </a:t>
            </a:r>
          </a:p>
          <a:p>
            <a:pPr lvl="1"/>
            <a:r>
              <a:rPr lang="en-US" dirty="0"/>
              <a:t>$90–120 billion in lifetime lost productivity/taxes from High School dropouts: </a:t>
            </a:r>
            <a:r>
              <a:rPr lang="en-US" dirty="0">
                <a:hlinkClick r:id="rId6"/>
              </a:rPr>
              <a:t>https://all4ed.org/wp-content/uploads/2013/06/HighCost.pdf</a:t>
            </a:r>
            <a:r>
              <a:rPr lang="en-US" dirty="0"/>
              <a:t>  </a:t>
            </a:r>
          </a:p>
          <a:p>
            <a:pPr lvl="1"/>
            <a:r>
              <a:rPr lang="en-US" dirty="0"/>
              <a:t>$15–25 billion lower mental health treatment costs: </a:t>
            </a:r>
            <a:r>
              <a:rPr lang="en-US" dirty="0">
                <a:hlinkClick r:id="rId7"/>
              </a:rPr>
              <a:t>https://store.fatherhood.org/research</a:t>
            </a:r>
            <a:r>
              <a:rPr lang="en-US" dirty="0"/>
              <a:t> </a:t>
            </a:r>
          </a:p>
          <a:p>
            <a:r>
              <a:rPr lang="en-US" dirty="0"/>
              <a:t>Conclusion: “Greater father involvement is one of the highest Return-On-Investment social interventions available”</a:t>
            </a:r>
          </a:p>
          <a:p>
            <a:r>
              <a:rPr lang="en-US" dirty="0"/>
              <a:t>Source: </a:t>
            </a:r>
            <a:r>
              <a:rPr lang="en-US" dirty="0">
                <a:hlinkClick r:id="rId8"/>
              </a:rPr>
              <a:t>https://www.saveservices.org/2025/12/major-benefits-of-enhancing-father-involvement/</a:t>
            </a:r>
            <a:r>
              <a:rPr lang="en-US" dirty="0"/>
              <a:t> </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endParaRPr lang="en-US" dirty="0"/>
          </a:p>
        </p:txBody>
      </p:sp>
      <p:pic>
        <p:nvPicPr>
          <p:cNvPr id="5" name="Picture 4" descr="A white box with a person standing on his shoulders&#10;&#10;AI-generated content may be incorrect.">
            <a:extLst>
              <a:ext uri="{FF2B5EF4-FFF2-40B4-BE49-F238E27FC236}">
                <a16:creationId xmlns:a16="http://schemas.microsoft.com/office/drawing/2014/main" id="{8F239510-071B-9107-CA03-05C16B0984AE}"/>
              </a:ext>
            </a:extLst>
          </p:cNvPr>
          <p:cNvPicPr>
            <a:picLocks noChangeAspect="1"/>
          </p:cNvPicPr>
          <p:nvPr/>
        </p:nvPicPr>
        <p:blipFill>
          <a:blip r:embed="rId9"/>
          <a:stretch>
            <a:fillRect/>
          </a:stretch>
        </p:blipFill>
        <p:spPr>
          <a:xfrm>
            <a:off x="9734450" y="85480"/>
            <a:ext cx="2219635" cy="2676899"/>
          </a:xfrm>
          <a:prstGeom prst="rect">
            <a:avLst/>
          </a:prstGeom>
        </p:spPr>
      </p:pic>
    </p:spTree>
    <p:extLst>
      <p:ext uri="{BB962C8B-B14F-4D97-AF65-F5344CB8AC3E}">
        <p14:creationId xmlns:p14="http://schemas.microsoft.com/office/powerpoint/2010/main" val="1762986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49E9-AC0B-F524-0DC1-EAEBC9723A5D}"/>
              </a:ext>
            </a:extLst>
          </p:cNvPr>
          <p:cNvSpPr>
            <a:spLocks noGrp="1"/>
          </p:cNvSpPr>
          <p:nvPr>
            <p:ph type="title"/>
          </p:nvPr>
        </p:nvSpPr>
        <p:spPr>
          <a:xfrm>
            <a:off x="1097280" y="286603"/>
            <a:ext cx="4631491" cy="1450757"/>
          </a:xfrm>
        </p:spPr>
        <p:txBody>
          <a:bodyPr>
            <a:noAutofit/>
          </a:bodyPr>
          <a:lstStyle/>
          <a:p>
            <a:r>
              <a:rPr lang="en-US" sz="3600" dirty="0"/>
              <a:t>Missouri: Fatherhood Engagement Bill</a:t>
            </a:r>
          </a:p>
        </p:txBody>
      </p:sp>
      <p:sp>
        <p:nvSpPr>
          <p:cNvPr id="3" name="Content Placeholder 2">
            <a:extLst>
              <a:ext uri="{FF2B5EF4-FFF2-40B4-BE49-F238E27FC236}">
                <a16:creationId xmlns:a16="http://schemas.microsoft.com/office/drawing/2014/main" id="{50FD41D0-8844-82C7-9B7E-F33A53505E23}"/>
              </a:ext>
            </a:extLst>
          </p:cNvPr>
          <p:cNvSpPr>
            <a:spLocks noGrp="1"/>
          </p:cNvSpPr>
          <p:nvPr>
            <p:ph idx="1"/>
          </p:nvPr>
        </p:nvSpPr>
        <p:spPr>
          <a:xfrm>
            <a:off x="1097280" y="2108201"/>
            <a:ext cx="4719626" cy="3760891"/>
          </a:xfrm>
        </p:spPr>
        <p:txBody>
          <a:bodyPr/>
          <a:lstStyle/>
          <a:p>
            <a:pPr marL="0" indent="0">
              <a:buNone/>
            </a:pPr>
            <a:r>
              <a:rPr lang="en-US" dirty="0"/>
              <a:t> Introduced by Rep. Jamie Gragg</a:t>
            </a:r>
          </a:p>
          <a:p>
            <a:pPr marL="0" indent="0">
              <a:buNone/>
            </a:pPr>
            <a:r>
              <a:rPr lang="en-US" dirty="0"/>
              <a:t>  Will support Missouri fathers who want to reestablish and strengthen their relationship with their children</a:t>
            </a:r>
          </a:p>
          <a:p>
            <a:r>
              <a:rPr lang="en-US" dirty="0"/>
              <a:t>Passed in the House on April 14, 2025 with strong bipartisan support: 135-11. </a:t>
            </a:r>
          </a:p>
        </p:txBody>
      </p:sp>
      <p:pic>
        <p:nvPicPr>
          <p:cNvPr id="5" name="Picture 4" descr="A collage of a person holding a plaque&#10;&#10;AI-generated content may be incorrect.">
            <a:extLst>
              <a:ext uri="{FF2B5EF4-FFF2-40B4-BE49-F238E27FC236}">
                <a16:creationId xmlns:a16="http://schemas.microsoft.com/office/drawing/2014/main" id="{277C3FC9-0C66-086E-8F65-411A33DB3616}"/>
              </a:ext>
            </a:extLst>
          </p:cNvPr>
          <p:cNvPicPr>
            <a:picLocks noChangeAspect="1"/>
          </p:cNvPicPr>
          <p:nvPr/>
        </p:nvPicPr>
        <p:blipFill>
          <a:blip r:embed="rId2"/>
          <a:stretch>
            <a:fillRect/>
          </a:stretch>
        </p:blipFill>
        <p:spPr>
          <a:xfrm>
            <a:off x="6463230" y="286603"/>
            <a:ext cx="5642277" cy="6324825"/>
          </a:xfrm>
          <a:prstGeom prst="rect">
            <a:avLst/>
          </a:prstGeom>
        </p:spPr>
      </p:pic>
    </p:spTree>
    <p:extLst>
      <p:ext uri="{BB962C8B-B14F-4D97-AF65-F5344CB8AC3E}">
        <p14:creationId xmlns:p14="http://schemas.microsoft.com/office/powerpoint/2010/main" val="387456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r>
              <a:rPr lang="en-US" sz="4800" i="1" dirty="0">
                <a:solidFill>
                  <a:srgbClr val="FFFFFF"/>
                </a:solidFill>
              </a:rPr>
              <a:t>“</a:t>
            </a:r>
            <a:r>
              <a:rPr lang="en-US" sz="7300" b="1" dirty="0"/>
              <a:t>Ignore The New Power Demographic at Your Own Risk</a:t>
            </a:r>
            <a:r>
              <a:rPr lang="en-US" sz="4800" i="1" dirty="0">
                <a:solidFill>
                  <a:srgbClr val="FFFFFF"/>
                </a:solidFill>
              </a:rPr>
              <a:t>”</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fontScale="85000" lnSpcReduction="20000"/>
          </a:bodyPr>
          <a:lstStyle/>
          <a:p>
            <a:pPr marL="342900" indent="-342900">
              <a:buFontTx/>
              <a:buChar char="-"/>
            </a:pPr>
            <a:r>
              <a:rPr lang="en-US" dirty="0">
                <a:solidFill>
                  <a:srgbClr val="FFFFFF"/>
                </a:solidFill>
              </a:rPr>
              <a:t>Commentator Wendy </a:t>
            </a:r>
            <a:r>
              <a:rPr lang="en-US" dirty="0" err="1">
                <a:solidFill>
                  <a:srgbClr val="FFFFFF"/>
                </a:solidFill>
              </a:rPr>
              <a:t>mcelroy</a:t>
            </a:r>
            <a:endParaRPr lang="en-US" dirty="0">
              <a:solidFill>
                <a:srgbClr val="FFFFFF"/>
              </a:solidFill>
            </a:endParaRPr>
          </a:p>
          <a:p>
            <a:pPr marL="342900" indent="-342900">
              <a:buFontTx/>
              <a:buChar char="-"/>
            </a:pPr>
            <a:r>
              <a:rPr lang="en-US" dirty="0">
                <a:solidFill>
                  <a:srgbClr val="FFFFFF"/>
                </a:solidFill>
                <a:hlinkClick r:id="rId2"/>
              </a:rPr>
              <a:t>https://mises.org/mises-wire/ignore-new-power-demographic-your-own-risk-young-male-voters</a:t>
            </a:r>
            <a:r>
              <a:rPr lang="en-US" dirty="0">
                <a:solidFill>
                  <a:srgbClr val="FFFFFF"/>
                </a:solidFill>
              </a:rPr>
              <a:t> </a:t>
            </a:r>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4509-07EC-9B2D-7FC4-CCBE60047903}"/>
              </a:ext>
            </a:extLst>
          </p:cNvPr>
          <p:cNvSpPr>
            <a:spLocks noGrp="1"/>
          </p:cNvSpPr>
          <p:nvPr>
            <p:ph type="title"/>
          </p:nvPr>
        </p:nvSpPr>
        <p:spPr/>
        <p:txBody>
          <a:bodyPr>
            <a:normAutofit/>
          </a:bodyPr>
          <a:lstStyle/>
          <a:p>
            <a:r>
              <a:rPr lang="en-US" dirty="0"/>
              <a:t>18 Other High-Impact, Low-Cost Initiatives to Engage Male Voters</a:t>
            </a:r>
          </a:p>
        </p:txBody>
      </p:sp>
      <p:sp>
        <p:nvSpPr>
          <p:cNvPr id="4" name="Content Placeholder 3">
            <a:extLst>
              <a:ext uri="{FF2B5EF4-FFF2-40B4-BE49-F238E27FC236}">
                <a16:creationId xmlns:a16="http://schemas.microsoft.com/office/drawing/2014/main" id="{8A4F53B9-98D5-52ED-F6F0-581578D00454}"/>
              </a:ext>
            </a:extLst>
          </p:cNvPr>
          <p:cNvSpPr>
            <a:spLocks noGrp="1"/>
          </p:cNvSpPr>
          <p:nvPr>
            <p:ph sz="half" idx="1"/>
          </p:nvPr>
        </p:nvSpPr>
        <p:spPr/>
        <p:txBody>
          <a:bodyPr>
            <a:normAutofit fontScale="85000" lnSpcReduction="10000"/>
          </a:bodyPr>
          <a:lstStyle/>
          <a:p>
            <a:r>
              <a:rPr lang="en-US" dirty="0"/>
              <a:t>In addition to establishing a presumption of equal shared parenting following divorce:</a:t>
            </a:r>
          </a:p>
          <a:p>
            <a:r>
              <a:rPr lang="en-US" dirty="0"/>
              <a:t>1. Adjust Child Support Laws Based on Parenting Time</a:t>
            </a:r>
          </a:p>
          <a:p>
            <a:r>
              <a:rPr lang="en-US" dirty="0"/>
              <a:t>2. Reinstate Recess and Free Play in Elementary Schools</a:t>
            </a:r>
          </a:p>
          <a:p>
            <a:r>
              <a:rPr lang="en-US" dirty="0"/>
              <a:t>3. Assure Equal Access to Domestic Violence Services for Men</a:t>
            </a:r>
          </a:p>
          <a:p>
            <a:r>
              <a:rPr lang="en-US" dirty="0"/>
              <a:t>4. Mandate Father Inclusion in Child Welfare and Foster Care Cases</a:t>
            </a:r>
          </a:p>
          <a:p>
            <a:r>
              <a:rPr lang="en-US" dirty="0"/>
              <a:t>5. Promote Vocational Pathways for High School Boys</a:t>
            </a:r>
          </a:p>
        </p:txBody>
      </p:sp>
      <p:sp>
        <p:nvSpPr>
          <p:cNvPr id="5" name="Content Placeholder 4">
            <a:extLst>
              <a:ext uri="{FF2B5EF4-FFF2-40B4-BE49-F238E27FC236}">
                <a16:creationId xmlns:a16="http://schemas.microsoft.com/office/drawing/2014/main" id="{370BD092-D33A-2D11-127F-B32BE354D7C2}"/>
              </a:ext>
            </a:extLst>
          </p:cNvPr>
          <p:cNvSpPr>
            <a:spLocks noGrp="1"/>
          </p:cNvSpPr>
          <p:nvPr>
            <p:ph sz="half" idx="2"/>
          </p:nvPr>
        </p:nvSpPr>
        <p:spPr/>
        <p:txBody>
          <a:bodyPr>
            <a:normAutofit fontScale="85000" lnSpcReduction="10000"/>
          </a:bodyPr>
          <a:lstStyle/>
          <a:p>
            <a:r>
              <a:rPr lang="en-US" dirty="0"/>
              <a:t>6. Reform School Discipline Policies Disproportionately Affecting Boys</a:t>
            </a:r>
          </a:p>
          <a:p>
            <a:r>
              <a:rPr lang="en-US" dirty="0"/>
              <a:t>7. Public Messaging Campaign on Male Suicide and Mental Health</a:t>
            </a:r>
          </a:p>
          <a:p>
            <a:r>
              <a:rPr lang="en-US" dirty="0"/>
              <a:t>8. Require Public Health Departments to Report Male-Specific Health Data</a:t>
            </a:r>
          </a:p>
          <a:p>
            <a:r>
              <a:rPr lang="en-US" dirty="0"/>
              <a:t>9. Increase Male Teacher Representation in Early Education</a:t>
            </a:r>
          </a:p>
          <a:p>
            <a:r>
              <a:rPr lang="en-US" dirty="0"/>
              <a:t>10. Promote Equal Parental Leave and Flexibility for Fathers</a:t>
            </a:r>
          </a:p>
        </p:txBody>
      </p:sp>
    </p:spTree>
    <p:extLst>
      <p:ext uri="{BB962C8B-B14F-4D97-AF65-F5344CB8AC3E}">
        <p14:creationId xmlns:p14="http://schemas.microsoft.com/office/powerpoint/2010/main" val="2660413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6C8B-6A52-23A3-B56E-0890BCCAFFD9}"/>
              </a:ext>
            </a:extLst>
          </p:cNvPr>
          <p:cNvSpPr>
            <a:spLocks noGrp="1"/>
          </p:cNvSpPr>
          <p:nvPr>
            <p:ph type="title"/>
          </p:nvPr>
        </p:nvSpPr>
        <p:spPr/>
        <p:txBody>
          <a:bodyPr/>
          <a:lstStyle/>
          <a:p>
            <a:r>
              <a:rPr lang="en-US" dirty="0"/>
              <a:t>High-Impact, Low-Cost Initiatives (continued)</a:t>
            </a:r>
          </a:p>
        </p:txBody>
      </p:sp>
      <p:sp>
        <p:nvSpPr>
          <p:cNvPr id="3" name="Content Placeholder 2">
            <a:extLst>
              <a:ext uri="{FF2B5EF4-FFF2-40B4-BE49-F238E27FC236}">
                <a16:creationId xmlns:a16="http://schemas.microsoft.com/office/drawing/2014/main" id="{2F1EE532-C6B1-CACE-42B7-1F672A1D36F3}"/>
              </a:ext>
            </a:extLst>
          </p:cNvPr>
          <p:cNvSpPr>
            <a:spLocks noGrp="1"/>
          </p:cNvSpPr>
          <p:nvPr>
            <p:ph sz="half" idx="1"/>
          </p:nvPr>
        </p:nvSpPr>
        <p:spPr/>
        <p:txBody>
          <a:bodyPr>
            <a:normAutofit lnSpcReduction="10000"/>
          </a:bodyPr>
          <a:lstStyle/>
          <a:p>
            <a:r>
              <a:rPr lang="en-US" dirty="0"/>
              <a:t>11. Require Gender Balance on Government Gender Equality Commissions </a:t>
            </a:r>
          </a:p>
          <a:p>
            <a:r>
              <a:rPr lang="en-US" dirty="0"/>
              <a:t>12. Establish a “Parental Bill of Rights” for Father Inclusion in Schools</a:t>
            </a:r>
          </a:p>
          <a:p>
            <a:r>
              <a:rPr lang="en-US" dirty="0"/>
              <a:t>13. Incorporate Media Literacy on Male Stereotypes into School Curricula</a:t>
            </a:r>
          </a:p>
          <a:p>
            <a:r>
              <a:rPr lang="en-US" dirty="0"/>
              <a:t>14. Reform Campus Sexual Misconduct Procedures to Ensure Due Process</a:t>
            </a:r>
          </a:p>
          <a:p>
            <a:r>
              <a:rPr lang="en-US" dirty="0"/>
              <a:t>15. Set Clear Legal Standards for False Allegations</a:t>
            </a:r>
          </a:p>
        </p:txBody>
      </p:sp>
      <p:sp>
        <p:nvSpPr>
          <p:cNvPr id="4" name="Content Placeholder 3">
            <a:extLst>
              <a:ext uri="{FF2B5EF4-FFF2-40B4-BE49-F238E27FC236}">
                <a16:creationId xmlns:a16="http://schemas.microsoft.com/office/drawing/2014/main" id="{56D614DE-B7E6-AEFD-7323-AF09D647F2AC}"/>
              </a:ext>
            </a:extLst>
          </p:cNvPr>
          <p:cNvSpPr>
            <a:spLocks noGrp="1"/>
          </p:cNvSpPr>
          <p:nvPr>
            <p:ph sz="half" idx="2"/>
          </p:nvPr>
        </p:nvSpPr>
        <p:spPr/>
        <p:txBody>
          <a:bodyPr>
            <a:normAutofit lnSpcReduction="10000"/>
          </a:bodyPr>
          <a:lstStyle/>
          <a:p>
            <a:r>
              <a:rPr lang="en-US" dirty="0"/>
              <a:t>16. Facilitate Father–Child Contact in Correctional Settings</a:t>
            </a:r>
          </a:p>
          <a:p>
            <a:r>
              <a:rPr lang="en-US" dirty="0"/>
              <a:t>17. Decriminalize Minor School-Based Misbehavior</a:t>
            </a:r>
          </a:p>
          <a:p>
            <a:r>
              <a:rPr lang="en-US" dirty="0"/>
              <a:t>18. Eliminate Sex Disparities in Homelessness Services</a:t>
            </a:r>
          </a:p>
          <a:p>
            <a:endParaRPr lang="en-US" dirty="0"/>
          </a:p>
        </p:txBody>
      </p:sp>
    </p:spTree>
    <p:extLst>
      <p:ext uri="{BB962C8B-B14F-4D97-AF65-F5344CB8AC3E}">
        <p14:creationId xmlns:p14="http://schemas.microsoft.com/office/powerpoint/2010/main" val="4067739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33F3-ABF6-B18A-AE96-5A76D1272847}"/>
              </a:ext>
            </a:extLst>
          </p:cNvPr>
          <p:cNvSpPr>
            <a:spLocks noGrp="1"/>
          </p:cNvSpPr>
          <p:nvPr>
            <p:ph type="title"/>
          </p:nvPr>
        </p:nvSpPr>
        <p:spPr/>
        <p:txBody>
          <a:bodyPr/>
          <a:lstStyle/>
          <a:p>
            <a:r>
              <a:rPr lang="en-US" dirty="0"/>
              <a:t>More Information</a:t>
            </a:r>
          </a:p>
        </p:txBody>
      </p:sp>
      <p:sp>
        <p:nvSpPr>
          <p:cNvPr id="5" name="Content Placeholder 4">
            <a:extLst>
              <a:ext uri="{FF2B5EF4-FFF2-40B4-BE49-F238E27FC236}">
                <a16:creationId xmlns:a16="http://schemas.microsoft.com/office/drawing/2014/main" id="{63FD5C47-A890-9F85-3662-9B15B49D1792}"/>
              </a:ext>
            </a:extLst>
          </p:cNvPr>
          <p:cNvSpPr>
            <a:spLocks noGrp="1"/>
          </p:cNvSpPr>
          <p:nvPr>
            <p:ph idx="1"/>
          </p:nvPr>
        </p:nvSpPr>
        <p:spPr/>
        <p:txBody>
          <a:bodyPr/>
          <a:lstStyle/>
          <a:p>
            <a:r>
              <a:rPr lang="en-US" dirty="0"/>
              <a:t>Contact: </a:t>
            </a:r>
          </a:p>
          <a:p>
            <a:pPr lvl="1"/>
            <a:r>
              <a:rPr lang="en-US" dirty="0"/>
              <a:t>Email: </a:t>
            </a:r>
            <a:r>
              <a:rPr lang="en-US" dirty="0">
                <a:hlinkClick r:id="rId2"/>
              </a:rPr>
              <a:t>info@saveservices.org</a:t>
            </a:r>
            <a:endParaRPr lang="en-US" dirty="0"/>
          </a:p>
          <a:p>
            <a:pPr lvl="1"/>
            <a:r>
              <a:rPr lang="en-US" dirty="0"/>
              <a:t>Telephone: 301-801-0608</a:t>
            </a:r>
          </a:p>
          <a:p>
            <a:pPr marL="0">
              <a:buNone/>
            </a:pPr>
            <a:r>
              <a:rPr lang="en-US" dirty="0"/>
              <a:t>Website:</a:t>
            </a:r>
          </a:p>
          <a:p>
            <a:pPr marL="201168" lvl="1" indent="0">
              <a:buNone/>
            </a:pPr>
            <a:r>
              <a:rPr lang="en-US" dirty="0">
                <a:hlinkClick r:id="rId3"/>
              </a:rPr>
              <a:t>www.saveservices.org</a:t>
            </a:r>
            <a:r>
              <a:rPr lang="en-US" dirty="0"/>
              <a:t> </a:t>
            </a:r>
          </a:p>
          <a:p>
            <a:pPr marL="201168" lvl="1" indent="0">
              <a:buNone/>
            </a:pPr>
            <a:endParaRPr lang="en-US" dirty="0"/>
          </a:p>
          <a:p>
            <a:pPr marL="201168" lvl="1" indent="0">
              <a:buNone/>
            </a:pPr>
            <a:endParaRPr lang="en-US" dirty="0"/>
          </a:p>
        </p:txBody>
      </p:sp>
      <p:pic>
        <p:nvPicPr>
          <p:cNvPr id="4" name="Picture 3">
            <a:extLst>
              <a:ext uri="{FF2B5EF4-FFF2-40B4-BE49-F238E27FC236}">
                <a16:creationId xmlns:a16="http://schemas.microsoft.com/office/drawing/2014/main" id="{E0F023DB-E3F5-184D-1E0B-C4EE303A05D9}"/>
              </a:ext>
            </a:extLst>
          </p:cNvPr>
          <p:cNvPicPr>
            <a:picLocks noChangeAspect="1"/>
          </p:cNvPicPr>
          <p:nvPr/>
        </p:nvPicPr>
        <p:blipFill>
          <a:blip r:embed="rId4"/>
          <a:stretch>
            <a:fillRect/>
          </a:stretch>
        </p:blipFill>
        <p:spPr>
          <a:xfrm>
            <a:off x="2909053" y="4242305"/>
            <a:ext cx="5382376" cy="1524213"/>
          </a:xfrm>
          <a:prstGeom prst="rect">
            <a:avLst/>
          </a:prstGeom>
        </p:spPr>
      </p:pic>
    </p:spTree>
    <p:extLst>
      <p:ext uri="{BB962C8B-B14F-4D97-AF65-F5344CB8AC3E}">
        <p14:creationId xmlns:p14="http://schemas.microsoft.com/office/powerpoint/2010/main" val="302495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E7FB-03BA-6AB2-319F-7B27151201E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0AFD1A9-ECD5-A40D-16F1-245C289FC8B1}"/>
              </a:ext>
            </a:extLst>
          </p:cNvPr>
          <p:cNvSpPr>
            <a:spLocks noGrp="1"/>
          </p:cNvSpPr>
          <p:nvPr>
            <p:ph idx="1"/>
          </p:nvPr>
        </p:nvSpPr>
        <p:spPr/>
        <p:txBody>
          <a:bodyPr>
            <a:normAutofit/>
          </a:bodyPr>
          <a:lstStyle/>
          <a:p>
            <a:r>
              <a:rPr lang="en-US" sz="2800" dirty="0"/>
              <a:t>1. How did we get to where we are now?</a:t>
            </a:r>
          </a:p>
          <a:p>
            <a:r>
              <a:rPr lang="en-US" sz="2800" dirty="0"/>
              <a:t>2. The 2024 presidential election, and afterwards</a:t>
            </a:r>
          </a:p>
          <a:p>
            <a:r>
              <a:rPr lang="en-US" sz="2800" dirty="0"/>
              <a:t>3. Recommended strategies to secure election victory in 2026</a:t>
            </a:r>
          </a:p>
        </p:txBody>
      </p:sp>
    </p:spTree>
    <p:extLst>
      <p:ext uri="{BB962C8B-B14F-4D97-AF65-F5344CB8AC3E}">
        <p14:creationId xmlns:p14="http://schemas.microsoft.com/office/powerpoint/2010/main" val="24423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043C-22D9-9C06-965B-0419E8F7F542}"/>
              </a:ext>
            </a:extLst>
          </p:cNvPr>
          <p:cNvSpPr>
            <a:spLocks noGrp="1"/>
          </p:cNvSpPr>
          <p:nvPr>
            <p:ph type="title"/>
          </p:nvPr>
        </p:nvSpPr>
        <p:spPr/>
        <p:txBody>
          <a:bodyPr>
            <a:normAutofit fontScale="90000"/>
          </a:bodyPr>
          <a:lstStyle/>
          <a:p>
            <a:br>
              <a:rPr lang="en-US" sz="4800" dirty="0"/>
            </a:br>
            <a:br>
              <a:rPr lang="en-US" sz="4800" dirty="0"/>
            </a:br>
            <a:br>
              <a:rPr lang="en-US" sz="4800" dirty="0"/>
            </a:br>
            <a:r>
              <a:rPr lang="en-US" sz="4400" dirty="0"/>
              <a:t>1. How Did We Get to Where We are Now?</a:t>
            </a:r>
            <a:endParaRPr lang="en-US" dirty="0"/>
          </a:p>
        </p:txBody>
      </p:sp>
      <p:sp>
        <p:nvSpPr>
          <p:cNvPr id="3" name="Content Placeholder 2">
            <a:extLst>
              <a:ext uri="{FF2B5EF4-FFF2-40B4-BE49-F238E27FC236}">
                <a16:creationId xmlns:a16="http://schemas.microsoft.com/office/drawing/2014/main" id="{B6C86676-814E-4081-4640-0D625F3437C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0320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2EE57-967D-5ECE-6E91-91CD43C890C0}"/>
              </a:ext>
            </a:extLst>
          </p:cNvPr>
          <p:cNvSpPr>
            <a:spLocks noGrp="1"/>
          </p:cNvSpPr>
          <p:nvPr>
            <p:ph type="title"/>
          </p:nvPr>
        </p:nvSpPr>
        <p:spPr/>
        <p:txBody>
          <a:bodyPr/>
          <a:lstStyle/>
          <a:p>
            <a:r>
              <a:rPr lang="en-US" dirty="0"/>
              <a:t>A Radical New Ideology</a:t>
            </a:r>
          </a:p>
        </p:txBody>
      </p:sp>
      <p:sp>
        <p:nvSpPr>
          <p:cNvPr id="3" name="Content Placeholder 2">
            <a:extLst>
              <a:ext uri="{FF2B5EF4-FFF2-40B4-BE49-F238E27FC236}">
                <a16:creationId xmlns:a16="http://schemas.microsoft.com/office/drawing/2014/main" id="{2F4616ED-4E11-759C-A83A-B98662EAB50E}"/>
              </a:ext>
            </a:extLst>
          </p:cNvPr>
          <p:cNvSpPr>
            <a:spLocks noGrp="1"/>
          </p:cNvSpPr>
          <p:nvPr>
            <p:ph idx="1"/>
          </p:nvPr>
        </p:nvSpPr>
        <p:spPr/>
        <p:txBody>
          <a:bodyPr/>
          <a:lstStyle/>
          <a:p>
            <a:r>
              <a:rPr lang="en-US" dirty="0"/>
              <a:t>Beginning in the 1960s, a new social order arrived in America.</a:t>
            </a:r>
          </a:p>
          <a:p>
            <a:r>
              <a:rPr lang="en-US" dirty="0"/>
              <a:t>Based on Marxist ideology, the new ideology challenged long-accepted beliefs about marriage, manhood, and womanhood:</a:t>
            </a:r>
          </a:p>
          <a:p>
            <a:pPr lvl="1"/>
            <a:r>
              <a:rPr lang="en-US" sz="2000" dirty="0"/>
              <a:t>Men viewed as upholders of an oppressive “patriarchy”</a:t>
            </a:r>
          </a:p>
          <a:p>
            <a:pPr lvl="1"/>
            <a:r>
              <a:rPr lang="en-US" sz="2000" dirty="0"/>
              <a:t>Marriage was seen as oppressive to women: “The modern individual family is founded on the open or concealed domestic enslavement of the wife.” – Friedrich Engels, </a:t>
            </a:r>
            <a:r>
              <a:rPr lang="en-US" sz="2000" i="1" dirty="0"/>
              <a:t>The Origin of the Family</a:t>
            </a:r>
          </a:p>
          <a:p>
            <a:pPr lvl="1"/>
            <a:r>
              <a:rPr lang="en-US" sz="2000" dirty="0"/>
              <a:t>Women urged to leave their families and devote themselves to climbing the corporate ladder</a:t>
            </a:r>
          </a:p>
        </p:txBody>
      </p:sp>
    </p:spTree>
    <p:extLst>
      <p:ext uri="{BB962C8B-B14F-4D97-AF65-F5344CB8AC3E}">
        <p14:creationId xmlns:p14="http://schemas.microsoft.com/office/powerpoint/2010/main" val="176847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84CBD-E984-B43B-232E-AAD5ACBF1189}"/>
              </a:ext>
            </a:extLst>
          </p:cNvPr>
          <p:cNvSpPr>
            <a:spLocks noGrp="1"/>
          </p:cNvSpPr>
          <p:nvPr>
            <p:ph type="title"/>
          </p:nvPr>
        </p:nvSpPr>
        <p:spPr>
          <a:xfrm>
            <a:off x="1097280" y="286603"/>
            <a:ext cx="5876397" cy="1450757"/>
          </a:xfrm>
        </p:spPr>
        <p:txBody>
          <a:bodyPr>
            <a:noAutofit/>
          </a:bodyPr>
          <a:lstStyle/>
          <a:p>
            <a:r>
              <a:rPr lang="en-US" sz="3600" dirty="0"/>
              <a:t>The New Order Sought to Stereotype and Marginalize Men</a:t>
            </a:r>
          </a:p>
        </p:txBody>
      </p:sp>
      <p:sp>
        <p:nvSpPr>
          <p:cNvPr id="3" name="Content Placeholder 2">
            <a:extLst>
              <a:ext uri="{FF2B5EF4-FFF2-40B4-BE49-F238E27FC236}">
                <a16:creationId xmlns:a16="http://schemas.microsoft.com/office/drawing/2014/main" id="{1D1E86EB-AAD4-D222-292E-6A2FA2F71D7A}"/>
              </a:ext>
            </a:extLst>
          </p:cNvPr>
          <p:cNvSpPr>
            <a:spLocks noGrp="1"/>
          </p:cNvSpPr>
          <p:nvPr>
            <p:ph idx="1"/>
          </p:nvPr>
        </p:nvSpPr>
        <p:spPr>
          <a:xfrm>
            <a:off x="1097280" y="2082188"/>
            <a:ext cx="4827232" cy="3786904"/>
          </a:xfrm>
        </p:spPr>
        <p:txBody>
          <a:bodyPr>
            <a:normAutofit fontScale="85000" lnSpcReduction="20000"/>
          </a:bodyPr>
          <a:lstStyle/>
          <a:p>
            <a:r>
              <a:rPr lang="en-US" dirty="0"/>
              <a:t>“Young men increasingly feel as though they have been experiencing discrimination over the past four years.” -- Elaine </a:t>
            </a:r>
            <a:r>
              <a:rPr lang="en-US" dirty="0" err="1"/>
              <a:t>Kamarck</a:t>
            </a:r>
            <a:r>
              <a:rPr lang="en-US" dirty="0"/>
              <a:t> and Jordan Muchnick, </a:t>
            </a:r>
            <a:r>
              <a:rPr lang="en-US" dirty="0">
                <a:hlinkClick r:id="rId2"/>
              </a:rPr>
              <a:t>https://www.brookings.edu/articles/the-growing-gender-gap-among-young-people/</a:t>
            </a:r>
            <a:r>
              <a:rPr lang="en-US" dirty="0"/>
              <a:t> </a:t>
            </a:r>
          </a:p>
          <a:p>
            <a:r>
              <a:rPr lang="en-US" dirty="0"/>
              <a:t>“We’ve blamed and shamed our boys and men. We’ve confused our boys and men. We told them they’re inherently bad and they should step aside for women. We’ve fueled resources and compassion into “girl power!” while putting our boys on the back burner.” – Lisa Britton, </a:t>
            </a:r>
            <a:r>
              <a:rPr lang="en-US" u="sng" dirty="0">
                <a:hlinkClick r:id="rId3"/>
              </a:rPr>
              <a:t>https://x.com/LisaBritton/status/1905600784152088854</a:t>
            </a:r>
            <a:r>
              <a:rPr lang="en-US" dirty="0"/>
              <a:t> </a:t>
            </a:r>
          </a:p>
          <a:p>
            <a:r>
              <a:rPr lang="en-US" dirty="0"/>
              <a:t>12 areas of male inequality: </a:t>
            </a:r>
            <a:r>
              <a:rPr lang="en-US" dirty="0">
                <a:hlinkClick r:id="rId4"/>
              </a:rPr>
              <a:t>www.menandboys.net</a:t>
            </a:r>
            <a:r>
              <a:rPr lang="en-US" dirty="0"/>
              <a:t> --</a:t>
            </a:r>
            <a:r>
              <a:rPr lang="en-US" dirty="0">
                <a:sym typeface="Wingdings" panose="05000000000000000000" pitchFamily="2" charset="2"/>
              </a:rPr>
              <a:t></a:t>
            </a:r>
            <a:endParaRPr lang="en-US" dirty="0"/>
          </a:p>
          <a:p>
            <a:pPr marL="0" indent="0">
              <a:buNone/>
            </a:pPr>
            <a:endParaRPr lang="en-US" dirty="0"/>
          </a:p>
          <a:p>
            <a:pPr marL="0" indent="0">
              <a:buNone/>
            </a:pPr>
            <a:endParaRPr lang="en-US" dirty="0"/>
          </a:p>
        </p:txBody>
      </p:sp>
      <p:pic>
        <p:nvPicPr>
          <p:cNvPr id="9" name="Picture 8" descr="A collage of images of people and signs&#10;&#10;AI-generated content may be incorrect.">
            <a:extLst>
              <a:ext uri="{FF2B5EF4-FFF2-40B4-BE49-F238E27FC236}">
                <a16:creationId xmlns:a16="http://schemas.microsoft.com/office/drawing/2014/main" id="{D67E8C00-7286-76CA-8744-C23AAA1109A8}"/>
              </a:ext>
            </a:extLst>
          </p:cNvPr>
          <p:cNvPicPr>
            <a:picLocks noChangeAspect="1"/>
          </p:cNvPicPr>
          <p:nvPr/>
        </p:nvPicPr>
        <p:blipFill>
          <a:blip r:embed="rId5"/>
          <a:stretch>
            <a:fillRect/>
          </a:stretch>
        </p:blipFill>
        <p:spPr>
          <a:xfrm>
            <a:off x="7189314" y="272281"/>
            <a:ext cx="4599414" cy="3063282"/>
          </a:xfrm>
          <a:prstGeom prst="rect">
            <a:avLst/>
          </a:prstGeom>
        </p:spPr>
      </p:pic>
      <p:pic>
        <p:nvPicPr>
          <p:cNvPr id="11" name="Picture 10" descr="A collage of images of people&#10;&#10;AI-generated content may be incorrect.">
            <a:extLst>
              <a:ext uri="{FF2B5EF4-FFF2-40B4-BE49-F238E27FC236}">
                <a16:creationId xmlns:a16="http://schemas.microsoft.com/office/drawing/2014/main" id="{8CD8A4A3-BF40-708F-F948-1D39E6801FCD}"/>
              </a:ext>
            </a:extLst>
          </p:cNvPr>
          <p:cNvPicPr>
            <a:picLocks noChangeAspect="1"/>
          </p:cNvPicPr>
          <p:nvPr/>
        </p:nvPicPr>
        <p:blipFill>
          <a:blip r:embed="rId6"/>
          <a:stretch>
            <a:fillRect/>
          </a:stretch>
        </p:blipFill>
        <p:spPr>
          <a:xfrm>
            <a:off x="7189314" y="3335563"/>
            <a:ext cx="4599414" cy="2701598"/>
          </a:xfrm>
          <a:prstGeom prst="rect">
            <a:avLst/>
          </a:prstGeom>
        </p:spPr>
      </p:pic>
    </p:spTree>
    <p:extLst>
      <p:ext uri="{BB962C8B-B14F-4D97-AF65-F5344CB8AC3E}">
        <p14:creationId xmlns:p14="http://schemas.microsoft.com/office/powerpoint/2010/main" val="1101633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F815-B2C6-3EBC-6F82-4344C0EE8492}"/>
              </a:ext>
            </a:extLst>
          </p:cNvPr>
          <p:cNvSpPr>
            <a:spLocks noGrp="1"/>
          </p:cNvSpPr>
          <p:nvPr>
            <p:ph type="title"/>
          </p:nvPr>
        </p:nvSpPr>
        <p:spPr>
          <a:xfrm>
            <a:off x="1097280" y="286603"/>
            <a:ext cx="8134855" cy="1450757"/>
          </a:xfrm>
        </p:spPr>
        <p:txBody>
          <a:bodyPr>
            <a:noAutofit/>
          </a:bodyPr>
          <a:lstStyle/>
          <a:p>
            <a:r>
              <a:rPr lang="en-US" sz="3600" dirty="0"/>
              <a:t>Men More Likely than Women to Embrace Free Market Values</a:t>
            </a:r>
          </a:p>
        </p:txBody>
      </p:sp>
      <p:sp>
        <p:nvSpPr>
          <p:cNvPr id="3" name="Content Placeholder 2">
            <a:extLst>
              <a:ext uri="{FF2B5EF4-FFF2-40B4-BE49-F238E27FC236}">
                <a16:creationId xmlns:a16="http://schemas.microsoft.com/office/drawing/2014/main" id="{09346079-A7DA-D9A2-26AF-B3E877B2F6EE}"/>
              </a:ext>
            </a:extLst>
          </p:cNvPr>
          <p:cNvSpPr>
            <a:spLocks noGrp="1"/>
          </p:cNvSpPr>
          <p:nvPr>
            <p:ph idx="1"/>
          </p:nvPr>
        </p:nvSpPr>
        <p:spPr>
          <a:xfrm>
            <a:off x="1097279" y="2108201"/>
            <a:ext cx="5876397" cy="3760891"/>
          </a:xfrm>
        </p:spPr>
        <p:txBody>
          <a:bodyPr>
            <a:normAutofit/>
          </a:bodyPr>
          <a:lstStyle/>
          <a:p>
            <a:r>
              <a:rPr lang="en-US" sz="2400" dirty="0"/>
              <a:t>November 5 election for New York City mayor:</a:t>
            </a:r>
          </a:p>
          <a:p>
            <a:r>
              <a:rPr lang="en-US" sz="2400" dirty="0"/>
              <a:t>-- 84% of women 18-29 years old voted for socialist Zohran Mamdani</a:t>
            </a:r>
          </a:p>
          <a:p>
            <a:r>
              <a:rPr lang="en-US" sz="2400" dirty="0"/>
              <a:t>-- The only demographic that did not support Mamdani was White men, who favored Mario Cuomo 49% to 42%.</a:t>
            </a:r>
          </a:p>
          <a:p>
            <a:endParaRPr lang="en-US" sz="2400" dirty="0"/>
          </a:p>
          <a:p>
            <a:endParaRPr lang="en-US" dirty="0"/>
          </a:p>
        </p:txBody>
      </p:sp>
      <p:pic>
        <p:nvPicPr>
          <p:cNvPr id="8" name="Picture 7" descr="A person in a suit raising his hand&#10;&#10;AI-generated content may be incorrect.">
            <a:extLst>
              <a:ext uri="{FF2B5EF4-FFF2-40B4-BE49-F238E27FC236}">
                <a16:creationId xmlns:a16="http://schemas.microsoft.com/office/drawing/2014/main" id="{65506AAB-0EEE-8AB1-2BD2-EC2A45AD0DB2}"/>
              </a:ext>
            </a:extLst>
          </p:cNvPr>
          <p:cNvPicPr>
            <a:picLocks noChangeAspect="1"/>
          </p:cNvPicPr>
          <p:nvPr/>
        </p:nvPicPr>
        <p:blipFill>
          <a:blip r:embed="rId2"/>
          <a:stretch>
            <a:fillRect/>
          </a:stretch>
        </p:blipFill>
        <p:spPr>
          <a:xfrm>
            <a:off x="7315200" y="2108201"/>
            <a:ext cx="3993618" cy="3928256"/>
          </a:xfrm>
          <a:prstGeom prst="rect">
            <a:avLst/>
          </a:prstGeom>
        </p:spPr>
      </p:pic>
    </p:spTree>
    <p:extLst>
      <p:ext uri="{BB962C8B-B14F-4D97-AF65-F5344CB8AC3E}">
        <p14:creationId xmlns:p14="http://schemas.microsoft.com/office/powerpoint/2010/main" val="96339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F84A0-B75F-E5C5-8414-8CB0DA431C15}"/>
              </a:ext>
            </a:extLst>
          </p:cNvPr>
          <p:cNvSpPr>
            <a:spLocks noGrp="1"/>
          </p:cNvSpPr>
          <p:nvPr>
            <p:ph type="title"/>
          </p:nvPr>
        </p:nvSpPr>
        <p:spPr/>
        <p:txBody>
          <a:bodyPr>
            <a:noAutofit/>
          </a:bodyPr>
          <a:lstStyle/>
          <a:p>
            <a:r>
              <a:rPr lang="en-US" sz="4000" dirty="0"/>
              <a:t>Men More Likely to Embrace Pro-Family Values</a:t>
            </a:r>
          </a:p>
        </p:txBody>
      </p:sp>
      <p:sp>
        <p:nvSpPr>
          <p:cNvPr id="3" name="Content Placeholder 2">
            <a:extLst>
              <a:ext uri="{FF2B5EF4-FFF2-40B4-BE49-F238E27FC236}">
                <a16:creationId xmlns:a16="http://schemas.microsoft.com/office/drawing/2014/main" id="{05A9D4A8-20F8-E9DB-A064-324543F27219}"/>
              </a:ext>
            </a:extLst>
          </p:cNvPr>
          <p:cNvSpPr>
            <a:spLocks noGrp="1"/>
          </p:cNvSpPr>
          <p:nvPr>
            <p:ph idx="1"/>
          </p:nvPr>
        </p:nvSpPr>
        <p:spPr/>
        <p:txBody>
          <a:bodyPr>
            <a:normAutofit fontScale="85000" lnSpcReduction="20000"/>
          </a:bodyPr>
          <a:lstStyle/>
          <a:p>
            <a:r>
              <a:rPr lang="en-US" sz="2100" b="1" dirty="0"/>
              <a:t>1. Commitment to the Goals of Marriage: </a:t>
            </a:r>
            <a:r>
              <a:rPr lang="en-US" sz="2100" dirty="0"/>
              <a:t>Men are more likely than women to agree that married persons are more likely to find happiness: Men: 38%; Women: 22%. </a:t>
            </a:r>
          </a:p>
          <a:p>
            <a:r>
              <a:rPr lang="en-US" sz="2100" b="1" dirty="0"/>
              <a:t>2. Parental Aspirations:</a:t>
            </a:r>
            <a:r>
              <a:rPr lang="en-US" sz="2100" dirty="0"/>
              <a:t> Single young men are more likely than their female counterparts to aspire to become a parent. Men: 57%; Women: 45%. </a:t>
            </a:r>
          </a:p>
          <a:p>
            <a:r>
              <a:rPr lang="en-US" sz="2100" b="1" dirty="0"/>
              <a:t>3. Family Size:</a:t>
            </a:r>
            <a:r>
              <a:rPr lang="en-US" sz="2100" dirty="0"/>
              <a:t> In response to the question, “What do you think is the ideal number of children for a family to have?”, the percentage of persons who responded, “Three or more children:” Men: 48%; Women: 37%. </a:t>
            </a:r>
          </a:p>
          <a:p>
            <a:r>
              <a:rPr lang="en-US" sz="2100" b="1" dirty="0"/>
              <a:t>4. Infidelity</a:t>
            </a:r>
            <a:r>
              <a:rPr lang="en-US" sz="2100" dirty="0"/>
              <a:t>: Only 11% of husbands, compared to 14% of wives, had been involved in an extramarital affair, as of 2021-2022. </a:t>
            </a:r>
          </a:p>
          <a:p>
            <a:r>
              <a:rPr lang="en-US" sz="2100" b="1" dirty="0"/>
              <a:t>5. Divorce:</a:t>
            </a:r>
            <a:r>
              <a:rPr lang="en-US" sz="2100" dirty="0"/>
              <a:t> Husbands initiate only 31 % of all divorces, while wives seek 69% of divorces. </a:t>
            </a:r>
          </a:p>
          <a:p>
            <a:r>
              <a:rPr lang="en-US" dirty="0"/>
              <a:t>Source: </a:t>
            </a:r>
            <a:r>
              <a:rPr lang="en-US" dirty="0">
                <a:hlinkClick r:id="rId2"/>
              </a:rPr>
              <a:t>https://www.saveservices.org/2025/11/republicans-are-losing-elections-as-they-sidestep-the-male-voter/</a:t>
            </a:r>
            <a:r>
              <a:rPr lang="en-US" dirty="0"/>
              <a:t> </a:t>
            </a:r>
          </a:p>
          <a:p>
            <a:endParaRPr lang="en-US" dirty="0"/>
          </a:p>
        </p:txBody>
      </p:sp>
    </p:spTree>
    <p:extLst>
      <p:ext uri="{BB962C8B-B14F-4D97-AF65-F5344CB8AC3E}">
        <p14:creationId xmlns:p14="http://schemas.microsoft.com/office/powerpoint/2010/main" val="425933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8EFC-6E14-700E-C2CA-A0EBA0748A05}"/>
              </a:ext>
            </a:extLst>
          </p:cNvPr>
          <p:cNvSpPr>
            <a:spLocks noGrp="1"/>
          </p:cNvSpPr>
          <p:nvPr>
            <p:ph type="title"/>
          </p:nvPr>
        </p:nvSpPr>
        <p:spPr/>
        <p:txBody>
          <a:bodyPr>
            <a:noAutofit/>
          </a:bodyPr>
          <a:lstStyle/>
          <a:p>
            <a:r>
              <a:rPr lang="en-US" sz="3200" dirty="0"/>
              <a:t>Women are Strong Supporters of Efforts to Engage the Male Electorate</a:t>
            </a:r>
          </a:p>
        </p:txBody>
      </p:sp>
      <p:sp>
        <p:nvSpPr>
          <p:cNvPr id="3" name="Content Placeholder 2">
            <a:extLst>
              <a:ext uri="{FF2B5EF4-FFF2-40B4-BE49-F238E27FC236}">
                <a16:creationId xmlns:a16="http://schemas.microsoft.com/office/drawing/2014/main" id="{AA8E34E5-8CC4-79F5-2D70-9101E813BC44}"/>
              </a:ext>
            </a:extLst>
          </p:cNvPr>
          <p:cNvSpPr>
            <a:spLocks noGrp="1"/>
          </p:cNvSpPr>
          <p:nvPr>
            <p:ph idx="1"/>
          </p:nvPr>
        </p:nvSpPr>
        <p:spPr>
          <a:xfrm>
            <a:off x="1097280" y="2108202"/>
            <a:ext cx="10058400" cy="2496849"/>
          </a:xfrm>
        </p:spPr>
        <p:txBody>
          <a:bodyPr>
            <a:normAutofit/>
          </a:bodyPr>
          <a:lstStyle/>
          <a:p>
            <a:r>
              <a:rPr lang="en-US" sz="2400" dirty="0"/>
              <a:t>Mothers are concerned that:</a:t>
            </a:r>
          </a:p>
          <a:p>
            <a:r>
              <a:rPr lang="en-US" dirty="0"/>
              <a:t>1. Their daughters can’t find a suitable man to marry.</a:t>
            </a:r>
          </a:p>
          <a:p>
            <a:r>
              <a:rPr lang="en-US" dirty="0"/>
              <a:t>2. Their son has not become engaged in a productive career.</a:t>
            </a:r>
          </a:p>
          <a:p>
            <a:r>
              <a:rPr lang="en-US" dirty="0"/>
              <a:t>3. Humanistic concern that men are lagging behind women in many areas – health, college attendance, homelessness, etc. See: </a:t>
            </a:r>
            <a:r>
              <a:rPr lang="en-US" dirty="0">
                <a:hlinkClick r:id="rId2"/>
              </a:rPr>
              <a:t>www.menandboys.net</a:t>
            </a:r>
            <a:r>
              <a:rPr lang="en-US" dirty="0"/>
              <a:t> </a:t>
            </a:r>
          </a:p>
          <a:p>
            <a:pPr marL="0" indent="0">
              <a:buNone/>
            </a:pPr>
            <a:endParaRPr lang="en-US" dirty="0"/>
          </a:p>
        </p:txBody>
      </p:sp>
      <p:pic>
        <p:nvPicPr>
          <p:cNvPr id="5" name="Picture 4">
            <a:extLst>
              <a:ext uri="{FF2B5EF4-FFF2-40B4-BE49-F238E27FC236}">
                <a16:creationId xmlns:a16="http://schemas.microsoft.com/office/drawing/2014/main" id="{D46A96B7-B56F-D73F-7766-751AC230C222}"/>
              </a:ext>
            </a:extLst>
          </p:cNvPr>
          <p:cNvPicPr>
            <a:picLocks noChangeAspect="1"/>
          </p:cNvPicPr>
          <p:nvPr/>
        </p:nvPicPr>
        <p:blipFill>
          <a:blip r:embed="rId3"/>
          <a:stretch>
            <a:fillRect/>
          </a:stretch>
        </p:blipFill>
        <p:spPr>
          <a:xfrm>
            <a:off x="1097280" y="4605052"/>
            <a:ext cx="10461238" cy="1966346"/>
          </a:xfrm>
          <a:prstGeom prst="rect">
            <a:avLst/>
          </a:prstGeom>
        </p:spPr>
      </p:pic>
    </p:spTree>
    <p:extLst>
      <p:ext uri="{BB962C8B-B14F-4D97-AF65-F5344CB8AC3E}">
        <p14:creationId xmlns:p14="http://schemas.microsoft.com/office/powerpoint/2010/main" val="812243481"/>
      </p:ext>
    </p:extLst>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4F4D41-822D-40F2-A7AC-E4E6CB36CA7A}">
  <ds:schemaRefs>
    <ds:schemaRef ds:uri="http://purl.org/dc/dcmitype/"/>
    <ds:schemaRef ds:uri="http://www.w3.org/XML/1998/namespac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230e9df3-be65-4c73-a93b-d1236ebd677e"/>
    <ds:schemaRef ds:uri="16c05727-aa75-4e4a-9b5f-8a80a1165891"/>
    <ds:schemaRef ds:uri="71af3243-3dd4-4a8d-8c0d-dd76da1f02a5"/>
    <ds:schemaRef ds:uri="http://schemas.microsoft.com/sharepoint/v3"/>
  </ds:schemaRefs>
</ds:datastoreItem>
</file>

<file path=customXml/itemProps3.xml><?xml version="1.0" encoding="utf-8"?>
<ds:datastoreItem xmlns:ds="http://schemas.openxmlformats.org/officeDocument/2006/customXml" ds:itemID="{19DAD249-BF80-48EF-9AFB-36A11BCDC2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{5EEAA004-CB7E-4BEB-AA94-0FFB5B464EC1}TFf0a5ceae-4542-492d-822e-d65a94fb0e1e3b562c5a_win32-009a0557e699</Template>
  <TotalTime>4685</TotalTime>
  <Words>1605</Words>
  <Application>Microsoft Office PowerPoint</Application>
  <PresentationFormat>Widescreen</PresentationFormat>
  <Paragraphs>152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Bookman Old Style</vt:lpstr>
      <vt:lpstr>Calibri</vt:lpstr>
      <vt:lpstr>Franklin Gothic Book</vt:lpstr>
      <vt:lpstr>Wingdings</vt:lpstr>
      <vt:lpstr>Custom</vt:lpstr>
      <vt:lpstr>How to Engage with the Male Voter to Assure Election Victory</vt:lpstr>
      <vt:lpstr>“Ignore The New Power Demographic at Your Own Risk”</vt:lpstr>
      <vt:lpstr>Outline</vt:lpstr>
      <vt:lpstr>   1. How Did We Get to Where We are Now?</vt:lpstr>
      <vt:lpstr>A Radical New Ideology</vt:lpstr>
      <vt:lpstr>The New Order Sought to Stereotype and Marginalize Men</vt:lpstr>
      <vt:lpstr>Men More Likely than Women to Embrace Free Market Values</vt:lpstr>
      <vt:lpstr>Men More Likely to Embrace Pro-Family Values</vt:lpstr>
      <vt:lpstr>Women are Strong Supporters of Efforts to Engage the Male Electorate</vt:lpstr>
      <vt:lpstr>2. 2024 Victory of Donald Trump</vt:lpstr>
      <vt:lpstr>How Men Voted</vt:lpstr>
      <vt:lpstr>How Did the Trump Campaign Connect with the Male Electorate?</vt:lpstr>
      <vt:lpstr>Subsequent Response of Democrats and Republicans</vt:lpstr>
      <vt:lpstr>3. Strategies to Secure Election Victory in 2026</vt:lpstr>
      <vt:lpstr>1. Promote Establishment of State-Level Councils for Men and Fathers</vt:lpstr>
      <vt:lpstr>2. Promote Equal Shared Parenting Laws </vt:lpstr>
      <vt:lpstr> 3. Strengthen Father Involvement</vt:lpstr>
      <vt:lpstr>Greater Father Involvement is One of the Highest-ROI Interventions Available</vt:lpstr>
      <vt:lpstr>Missouri: Fatherhood Engagement Bill</vt:lpstr>
      <vt:lpstr>18 Other High-Impact, Low-Cost Initiatives to Engage Male Voters</vt:lpstr>
      <vt:lpstr>High-Impact, Low-Cost Initiatives (continued)</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Edward Bartlett</dc:creator>
  <cp:lastModifiedBy>Edward Bartlett</cp:lastModifiedBy>
  <cp:revision>56</cp:revision>
  <cp:lastPrinted>2025-12-11T13:15:21Z</cp:lastPrinted>
  <dcterms:created xsi:type="dcterms:W3CDTF">2025-12-07T17:26:00Z</dcterms:created>
  <dcterms:modified xsi:type="dcterms:W3CDTF">2026-02-14T16:54:25Z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